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 id="2147483694" r:id="rId4"/>
  </p:sldMasterIdLst>
  <p:notesMasterIdLst>
    <p:notesMasterId r:id="rId7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9144000" cy="5143500" type="screen16x9"/>
  <p:notesSz cx="6858000" cy="9144000"/>
  <p:embeddedFontLst>
    <p:embeddedFont>
      <p:font typeface="Do Hyeon" panose="020B0600000101010101" charset="-127"/>
      <p:regular r:id="rId76"/>
    </p:embeddedFont>
    <p:embeddedFont>
      <p:font typeface="Malgun Gothic" panose="020B0503020000020004" pitchFamily="50" charset="-127"/>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7BA5B-207D-4504-9A98-20DCCDC27F9E}">
  <a:tblStyle styleId="{9687BA5B-207D-4504-9A98-20DCCDC27F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7F49707-43F0-4F74-B0A8-F7FB14A69D0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4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3.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정 원지" userId="2636063f121b780d" providerId="LiveId" clId="{5C8B8DDA-5836-4D76-9979-5ADF94FB8AC6}"/>
    <pc:docChg chg="custSel modSld">
      <pc:chgData name="정 원지" userId="2636063f121b780d" providerId="LiveId" clId="{5C8B8DDA-5836-4D76-9979-5ADF94FB8AC6}" dt="2022-09-20T01:33:15.658" v="0" actId="478"/>
      <pc:docMkLst>
        <pc:docMk/>
      </pc:docMkLst>
      <pc:sldChg chg="delSp mod">
        <pc:chgData name="정 원지" userId="2636063f121b780d" providerId="LiveId" clId="{5C8B8DDA-5836-4D76-9979-5ADF94FB8AC6}" dt="2022-09-20T01:33:15.658" v="0" actId="478"/>
        <pc:sldMkLst>
          <pc:docMk/>
          <pc:sldMk cId="0" sldId="256"/>
        </pc:sldMkLst>
        <pc:spChg chg="del">
          <ac:chgData name="정 원지" userId="2636063f121b780d" providerId="LiveId" clId="{5C8B8DDA-5836-4D76-9979-5ADF94FB8AC6}" dt="2022-09-20T01:33:15.658" v="0" actId="478"/>
          <ac:spMkLst>
            <pc:docMk/>
            <pc:sldMk cId="0" sldId="256"/>
            <ac:spMk id="1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7b6d55f1e_0_7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83" name="Google Shape;183;g137b6d55f1e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7b6d55f1e_4_10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g137b6d55f1e_4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7b6d55f1e_4_10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g137b6d55f1e_4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623f52a0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3623f52a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입구에서 초음파 센서로 차량을 감지한 뒤 사진을 찍고 서보모터로 차단기를 열어 줍니다.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6360a2102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6360a2102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입구에 차가 오게 되면 사진을 촬영 후 AI 스티커 판별 모델, 번호판 판별 모델, Web에 보내게 됩니다.</a:t>
            </a:r>
            <a:endParaRPr/>
          </a:p>
          <a:p>
            <a:pPr marL="0" lvl="0" indent="0" algn="l" rtl="0">
              <a:spcBef>
                <a:spcPts val="0"/>
              </a:spcBef>
              <a:spcAft>
                <a:spcPts val="0"/>
              </a:spcAft>
              <a:buNone/>
            </a:pPr>
            <a:r>
              <a:rPr lang="ko"/>
              <a:t>그 후 차단기를 올리게 되며</a:t>
            </a:r>
            <a:endParaRPr/>
          </a:p>
          <a:p>
            <a:pPr marL="0" lvl="0" indent="0" algn="l" rtl="0">
              <a:spcBef>
                <a:spcPts val="0"/>
              </a:spcBef>
              <a:spcAft>
                <a:spcPts val="0"/>
              </a:spcAft>
              <a:buNone/>
            </a:pPr>
            <a:r>
              <a:rPr lang="ko"/>
              <a:t>입구에서 차가 없어지면 차단기가 내려가게 만들어 놨습니다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6360a2102_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36360a2102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각 플랫폼간에 통신을 위해 클라우드와 iot가 협업하여 (브로커 역할을 할) mqtt 통신을 ec2 리눅스 환경에 구축하였습니다. </a:t>
            </a:r>
            <a:endParaRPr/>
          </a:p>
          <a:p>
            <a:pPr marL="0" lvl="0" indent="0" algn="l" rtl="0">
              <a:spcBef>
                <a:spcPts val="0"/>
              </a:spcBef>
              <a:spcAft>
                <a:spcPts val="0"/>
              </a:spcAft>
              <a:buNone/>
            </a:pPr>
            <a:r>
              <a:rPr lang="ko"/>
              <a:t>원래 윈도우 환경에 세팅하였는데 실시간 통신이 느리다는 이슈가 있어 리눅스 환경으로 올렸습니다. </a:t>
            </a:r>
            <a:endParaRPr/>
          </a:p>
          <a:p>
            <a:pPr marL="0" lvl="0" indent="0" algn="l" rtl="0">
              <a:spcBef>
                <a:spcPts val="0"/>
              </a:spcBef>
              <a:spcAft>
                <a:spcPts val="0"/>
              </a:spcAft>
              <a:buNone/>
            </a:pPr>
            <a:r>
              <a:rPr lang="ko"/>
              <a:t>리눅스 환경에서는 윈도우와 동일한 방법으로 설치해도 웹소켓을 연결이 되지 않아서 오른쪽 그림과 같이 모스키토뿐만 아니라 웹소켓 라이브러리를 같이 설치했습니다.</a:t>
            </a:r>
            <a:endParaRPr/>
          </a:p>
          <a:p>
            <a:pPr marL="0" lvl="0" indent="0" algn="l" rtl="0">
              <a:spcBef>
                <a:spcPts val="0"/>
              </a:spcBef>
              <a:spcAft>
                <a:spcPts val="0"/>
              </a:spcAft>
              <a:buNone/>
            </a:pPr>
            <a:r>
              <a:rPr lang="ko"/>
              <a:t>그리고 sudo 권한을 부여한 계정을 만들어서 IOT와 통신이 가능하게끔 하였습니다.</a:t>
            </a:r>
            <a:endParaRPr/>
          </a:p>
          <a:p>
            <a:pPr marL="0" lvl="0" indent="0" algn="l" rtl="0">
              <a:spcBef>
                <a:spcPts val="0"/>
              </a:spcBef>
              <a:spcAft>
                <a:spcPts val="0"/>
              </a:spcAft>
              <a:buNone/>
            </a:pPr>
            <a:r>
              <a:rPr lang="ko"/>
              <a:t>왼쪽아래 사진을 통해 mqtt 브로커가 잘 연결되었다는 것을 볼 수 있습니다.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36360a2102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36360a2102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36360a2102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36360a2102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ai 모델에 보낼 차량 사진을 </a:t>
            </a:r>
            <a:r>
              <a:rPr lang="ko">
                <a:solidFill>
                  <a:schemeClr val="dk1"/>
                </a:solidFill>
              </a:rPr>
              <a:t>S3버킷에 </a:t>
            </a:r>
            <a:r>
              <a:rPr lang="ko"/>
              <a:t>저장해야 할 필요성이 있다고 판단했습니다. (질문 대비) </a:t>
            </a:r>
            <a:endParaRPr/>
          </a:p>
          <a:p>
            <a:pPr marL="0" lvl="0" indent="0" algn="l" rtl="0">
              <a:spcBef>
                <a:spcPts val="0"/>
              </a:spcBef>
              <a:spcAft>
                <a:spcPts val="0"/>
              </a:spcAft>
              <a:buNone/>
            </a:pPr>
            <a:r>
              <a:rPr lang="ko"/>
              <a:t>그래서 빅데이터팀과 클라우드 팀이 협업하여 </a:t>
            </a:r>
            <a:endParaRPr/>
          </a:p>
          <a:p>
            <a:pPr marL="0" lvl="0" indent="0" algn="l" rtl="0">
              <a:spcBef>
                <a:spcPts val="0"/>
              </a:spcBef>
              <a:spcAft>
                <a:spcPts val="0"/>
              </a:spcAft>
              <a:buNone/>
            </a:pPr>
            <a:r>
              <a:rPr lang="ko"/>
              <a:t>ai 모델의 특정 경로에 사진을 저장하면 s3버킷에서도 저장되도록 마운트해줬습니다.</a:t>
            </a:r>
            <a:endParaRPr/>
          </a:p>
          <a:p>
            <a:pPr marL="0" lvl="0" indent="0" algn="l" rtl="0">
              <a:spcBef>
                <a:spcPts val="0"/>
              </a:spcBef>
              <a:spcAft>
                <a:spcPts val="0"/>
              </a:spcAft>
              <a:buNone/>
            </a:pPr>
            <a:r>
              <a:rPr lang="ko"/>
              <a:t>이 때 사진은 장애인 스티커 판별을 위한 disable_img 디렉토리와 번호판을 판별을 위한 number_img 디렉토리에 모두 저장됩니다.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7b6d55f1e_8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37b6d55f1e_8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ai 모델에 보낼 차량 사진을 </a:t>
            </a:r>
            <a:r>
              <a:rPr lang="ko">
                <a:solidFill>
                  <a:schemeClr val="dk1"/>
                </a:solidFill>
              </a:rPr>
              <a:t>S3버킷에 </a:t>
            </a:r>
            <a:r>
              <a:rPr lang="ko"/>
              <a:t>저장해야 할 필요성이 있다고 판단했습니다. (질문 대비) </a:t>
            </a:r>
            <a:endParaRPr/>
          </a:p>
          <a:p>
            <a:pPr marL="0" lvl="0" indent="0" algn="l" rtl="0">
              <a:spcBef>
                <a:spcPts val="0"/>
              </a:spcBef>
              <a:spcAft>
                <a:spcPts val="0"/>
              </a:spcAft>
              <a:buNone/>
            </a:pPr>
            <a:r>
              <a:rPr lang="ko"/>
              <a:t>그래서 빅데이터팀과 클라우드 팀이 협업하여 </a:t>
            </a:r>
            <a:endParaRPr/>
          </a:p>
          <a:p>
            <a:pPr marL="0" lvl="0" indent="0" algn="l" rtl="0">
              <a:spcBef>
                <a:spcPts val="0"/>
              </a:spcBef>
              <a:spcAft>
                <a:spcPts val="0"/>
              </a:spcAft>
              <a:buNone/>
            </a:pPr>
            <a:r>
              <a:rPr lang="ko"/>
              <a:t>ai 모델의 특정 경로에 사진을 저장하면 s3버킷에서도 저장되도록 마운트해줬습니다.</a:t>
            </a:r>
            <a:endParaRPr/>
          </a:p>
          <a:p>
            <a:pPr marL="0" lvl="0" indent="0" algn="l" rtl="0">
              <a:spcBef>
                <a:spcPts val="0"/>
              </a:spcBef>
              <a:spcAft>
                <a:spcPts val="0"/>
              </a:spcAft>
              <a:buNone/>
            </a:pPr>
            <a:r>
              <a:rPr lang="ko"/>
              <a:t>이 때 사진은 장애인 스티커 판별을 위한 disable_img 디렉토리와 번호판을 판별을 위한 number_img 디렉토리에 모두 저장됩니다.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37b6d55f1e_8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37b6d55f1e_8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7b6d55f1e_37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장애인 주차 구역에서는 초음파 센서로 차량 진입을 확인한 후 카메라로 번호판을 찍습니다.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그리고, </a:t>
            </a:r>
            <a:endParaRPr/>
          </a:p>
        </p:txBody>
      </p:sp>
      <p:sp>
        <p:nvSpPr>
          <p:cNvPr id="646" name="Google Shape;646;g137b6d55f1e_37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7b6d55f1e_0_1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137b6d55f1e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3661baffd9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3661baffd9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&lt;db부분&gt;</a:t>
            </a:r>
            <a:endParaRPr>
              <a:solidFill>
                <a:schemeClr val="dk1"/>
              </a:solidFill>
            </a:endParaRPr>
          </a:p>
          <a:p>
            <a:pPr marL="0" lvl="0" indent="0" algn="l" rtl="0">
              <a:spcBef>
                <a:spcPts val="0"/>
              </a:spcBef>
              <a:spcAft>
                <a:spcPts val="0"/>
              </a:spcAft>
              <a:buNone/>
            </a:pPr>
            <a:r>
              <a:rPr lang="ko">
                <a:solidFill>
                  <a:schemeClr val="dk1"/>
                </a:solidFill>
              </a:rPr>
              <a:t>ai에서 데이터를 보내면 웹 로그를 통해 알 수 있습니다.</a:t>
            </a:r>
            <a:endParaRPr>
              <a:solidFill>
                <a:schemeClr val="dk1"/>
              </a:solidFill>
            </a:endParaRPr>
          </a:p>
          <a:p>
            <a:pPr marL="0" lvl="0" indent="0" algn="l" rtl="0">
              <a:spcBef>
                <a:spcPts val="0"/>
              </a:spcBef>
              <a:spcAft>
                <a:spcPts val="0"/>
              </a:spcAft>
              <a:buNone/>
            </a:pPr>
            <a:r>
              <a:rPr lang="ko">
                <a:solidFill>
                  <a:schemeClr val="dk1"/>
                </a:solidFill>
              </a:rPr>
              <a:t>받아온 데이터는 car db 안 parking 테이블에,</a:t>
            </a:r>
            <a:endParaRPr>
              <a:solidFill>
                <a:schemeClr val="dk1"/>
              </a:solidFill>
            </a:endParaRPr>
          </a:p>
          <a:p>
            <a:pPr marL="0" lvl="0" indent="0" algn="l" rtl="0">
              <a:spcBef>
                <a:spcPts val="0"/>
              </a:spcBef>
              <a:spcAft>
                <a:spcPts val="0"/>
              </a:spcAft>
              <a:buNone/>
            </a:pPr>
            <a:r>
              <a:rPr lang="ko">
                <a:solidFill>
                  <a:schemeClr val="dk1"/>
                </a:solidFill>
              </a:rPr>
              <a:t>자동차 번호, 장애인 스티커 유무, 입차 시간, 위반차량 여부, S3버킷에 저장된 이미지 파일명으로 정리되어 저장됩니다.</a:t>
            </a:r>
            <a:endParaRPr>
              <a:solidFill>
                <a:schemeClr val="dk1"/>
              </a:solidFill>
            </a:endParaRPr>
          </a:p>
          <a:p>
            <a:pPr marL="0" lvl="0" indent="0" algn="l" rtl="0">
              <a:spcBef>
                <a:spcPts val="0"/>
              </a:spcBef>
              <a:spcAft>
                <a:spcPts val="0"/>
              </a:spcAft>
              <a:buNone/>
            </a:pPr>
            <a:r>
              <a:rPr lang="ko">
                <a:solidFill>
                  <a:schemeClr val="dk1"/>
                </a:solidFill>
              </a:rPr>
              <a:t>이 때 데이터 베이스는 AWS RDS에 mysql로 구축하였고, 웹사이트랑 연결되어 정보가 잘 저장되는 것을 확인할 수 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7b6d55f1e_0_1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7b6d55f1e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37b6d55f1e_37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장애인 주차 구역에서는 초음파 센서로 차량 진입을 확인한 후 카메라로 번호판을 찍습니다.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그리고, </a:t>
            </a:r>
            <a:endParaRPr/>
          </a:p>
        </p:txBody>
      </p:sp>
      <p:sp>
        <p:nvSpPr>
          <p:cNvPr id="757" name="Google Shape;757;g137b6d55f1e_37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7b6d55f1e_4_7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5" name="Google Shape;795;g137b6d55f1e_4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7b6d55f1e_0_10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입구 과정은 (마우스로 원 그리면서) 이렇습니다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주차 공간 과정은 (마우스로 원 그리면서)이렇습니다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장애인 주차 공간에는 (마우스로 원 그리면서) 이렇게 있습니다</a:t>
            </a:r>
            <a:endParaRPr/>
          </a:p>
        </p:txBody>
      </p:sp>
      <p:sp>
        <p:nvSpPr>
          <p:cNvPr id="842" name="Google Shape;842;g137b6d55f1e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37b6d55f1e_4_7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ok 메시지를 받을 때는 파란불과 good time문구 음성으로 즐거운 시간 보내세요를 출력합니다.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fail을 받을 때는 빨간불과 illegal parking문구 음성으로 장애인 주차 공간입니다를 출력합니다.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음성 합성은 카카오 음성 api tts를 사용했습니다.</a:t>
            </a:r>
            <a:endParaRPr/>
          </a:p>
        </p:txBody>
      </p:sp>
      <p:sp>
        <p:nvSpPr>
          <p:cNvPr id="870" name="Google Shape;870;g137b6d55f1e_4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7b6d55f1e_4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5" name="Google Shape;915;g137b6d55f1e_4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37b6d55f1e_4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400">
                <a:solidFill>
                  <a:schemeClr val="dk1"/>
                </a:solidFill>
              </a:rPr>
              <a:t>보이는 사진은 사용자들이 볼 수 있는 주차 자리 상황입니다.</a:t>
            </a: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비어있을 때는 주차공간이 파란색으로, 주차가 되어있다면 빨간색으로 표시됩니다.</a:t>
            </a: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왼쪽 하단에 사용자 아이콘으로 사용자 페이지임을 알 수 있습니다.</a:t>
            </a:r>
            <a:endParaRPr sz="1400">
              <a:solidFill>
                <a:schemeClr val="dk1"/>
              </a:solidFill>
            </a:endParaRPr>
          </a:p>
          <a:p>
            <a:pPr marL="0" lvl="0" indent="0" algn="l" rtl="0">
              <a:spcBef>
                <a:spcPts val="0"/>
              </a:spcBef>
              <a:spcAft>
                <a:spcPts val="0"/>
              </a:spcAft>
              <a:buClr>
                <a:schemeClr val="dk1"/>
              </a:buClr>
              <a:buSzPts val="1100"/>
              <a:buFont typeface="Arial"/>
              <a:buNone/>
            </a:pPr>
            <a:r>
              <a:rPr lang="ko" sz="1400">
                <a:solidFill>
                  <a:schemeClr val="dk1"/>
                </a:solidFill>
              </a:rPr>
              <a:t>사용자 아이콘을 클릭해서 관리자 로그인 화면으로 이동할 수 있습니다.</a:t>
            </a:r>
            <a:endParaRPr/>
          </a:p>
        </p:txBody>
      </p:sp>
      <p:sp>
        <p:nvSpPr>
          <p:cNvPr id="934" name="Google Shape;934;g137b6d55f1e_4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37b6d55f1e_4_8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로그인을 통해 관리자 페이지 접속하면 사용자 페이지에서는 보이지 않았던 대쉬보드와 입차차량 리스트, 위반차량 데이터에 접근할 수 있습니다.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관리자 페이지일 경우, 아래 하단에 보이는 것처럼 관리자 아이콘이 표시가 되고 관리자 아이콘을 클릭하면 로그아웃을 할 수 있습니다.</a:t>
            </a:r>
            <a:endParaRPr/>
          </a:p>
        </p:txBody>
      </p:sp>
      <p:sp>
        <p:nvSpPr>
          <p:cNvPr id="969" name="Google Shape;969;g137b6d55f1e_4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137b6d55f1e_4_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대쉬보드 페이지에서는 입차 차량 사진, 주차 상황이 볼 수 있습니다. </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그리고, 출입 제어 버튼을 통해 차단기를 제어할 수 있습니다.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AI 모델에서 넘어온 차량 번호가 정상적으로 감지되지 않았을 때, 오른쪽 하단 알림과 같이 팝업이 뜨게 됩니다.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팝업 알림은 심플 노티스 라이브러리를 사용해 구현 했습니다.</a:t>
            </a:r>
            <a:endParaRPr/>
          </a:p>
        </p:txBody>
      </p:sp>
      <p:sp>
        <p:nvSpPr>
          <p:cNvPr id="1006" name="Google Shape;1006;g137b6d55f1e_4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7b6d55f1e_0_1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g137b6d55f1e_0_1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37b6d55f1e_4_9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입차 차량 조회 페이지에서는 차량 번호, 장애인 스티커 유/무, 입차 시간, 차량 사진을 볼 수 있습니다.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만약, 차량 번호가 정상적이지 않으면 관리자가 사진을 보고 번호를 수정할 수 있습니다.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차량 사진은 차량 사진 보기를 누르면 새로운 웹 페이지에서 보여지게 됩니다.</a:t>
            </a:r>
            <a:endParaRPr/>
          </a:p>
        </p:txBody>
      </p:sp>
      <p:sp>
        <p:nvSpPr>
          <p:cNvPr id="1039" name="Google Shape;1039;g137b6d55f1e_4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37b6d55f1e_7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장애인 차량인데 ai에서 인식을 못한 경우에는 관리자가 ‘장애인 차량 확인’이라는 버튼을 누르면 해당 차량 DB의 장애인 스티커 유무와 위반 여부가 수정되고 리스트에서 삭제됩니다.</a:t>
            </a:r>
            <a:endParaRPr/>
          </a:p>
        </p:txBody>
      </p:sp>
      <p:sp>
        <p:nvSpPr>
          <p:cNvPr id="1079" name="Google Shape;1079;g137b6d55f1e_7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37b6d55f1e_7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0" name="Google Shape;1100;g137b6d55f1e_7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37b6d55f1e_7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1" name="Google Shape;1121;g137b6d55f1e_7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7b6d55f1e_7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8" name="Google Shape;1148;g137b6d55f1e_7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37b6d55f1e_7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8" name="Google Shape;1158;g137b6d55f1e_7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37b6d55f1e_7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1" name="Google Shape;1181;g137b6d55f1e_7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37b6d55f1e_7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2" name="Google Shape;1212;g137b6d55f1e_7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37b6d55f1e_8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137b6d55f1e_8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ai 모델에 보낼 차량 사진을 </a:t>
            </a:r>
            <a:r>
              <a:rPr lang="ko">
                <a:solidFill>
                  <a:schemeClr val="dk1"/>
                </a:solidFill>
              </a:rPr>
              <a:t>S3버킷에 </a:t>
            </a:r>
            <a:r>
              <a:rPr lang="ko"/>
              <a:t>저장해야 할 필요성이 있다고 판단했습니다. (질문 대비) </a:t>
            </a:r>
            <a:endParaRPr/>
          </a:p>
          <a:p>
            <a:pPr marL="0" lvl="0" indent="0" algn="l" rtl="0">
              <a:spcBef>
                <a:spcPts val="0"/>
              </a:spcBef>
              <a:spcAft>
                <a:spcPts val="0"/>
              </a:spcAft>
              <a:buNone/>
            </a:pPr>
            <a:r>
              <a:rPr lang="ko"/>
              <a:t>그래서 빅데이터팀과 클라우드 팀이 협업하여 </a:t>
            </a:r>
            <a:endParaRPr/>
          </a:p>
          <a:p>
            <a:pPr marL="0" lvl="0" indent="0" algn="l" rtl="0">
              <a:spcBef>
                <a:spcPts val="0"/>
              </a:spcBef>
              <a:spcAft>
                <a:spcPts val="0"/>
              </a:spcAft>
              <a:buNone/>
            </a:pPr>
            <a:r>
              <a:rPr lang="ko"/>
              <a:t>ai 모델의 특정 경로에 사진을 저장하면 s3버킷에서도 저장되도록 마운트해줬습니다.</a:t>
            </a:r>
            <a:endParaRPr/>
          </a:p>
          <a:p>
            <a:pPr marL="0" lvl="0" indent="0" algn="l" rtl="0">
              <a:spcBef>
                <a:spcPts val="0"/>
              </a:spcBef>
              <a:spcAft>
                <a:spcPts val="0"/>
              </a:spcAft>
              <a:buNone/>
            </a:pPr>
            <a:r>
              <a:rPr lang="ko"/>
              <a:t>이 때 사진은 장애인 스티커 판별을 위한 disable_img 디렉토리와 번호판을 판별을 위한 number_img 디렉토리에 모두 저장됩니다.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37b6d55f1e_7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4" name="Google Shape;1264;g137b6d55f1e_7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7b6d55f1e_4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7b6d55f1e_4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37b6d55f1e_7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8" name="Google Shape;1298;g137b6d55f1e_7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137b6d55f1e_7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8" name="Google Shape;1318;g137b6d55f1e_7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37b6d55f1e_2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37b6d55f1e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6360a2102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36360a2102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EfficientNetB4로 전이학습을 한 마지막 conv layer 안의 4개의 parameter를 동결 해제 한 후 우리의 데이터에 대한 필터를 추가하는 과정에서 stratified kfold를 사용하여 최종 학습을 시켰습니다.</a:t>
            </a:r>
            <a:endParaRPr/>
          </a:p>
          <a:p>
            <a:pPr marL="0" lvl="0" indent="0" algn="l" rtl="0">
              <a:spcBef>
                <a:spcPts val="0"/>
              </a:spcBef>
              <a:spcAft>
                <a:spcPts val="0"/>
              </a:spcAft>
              <a:buNone/>
            </a:pPr>
            <a:r>
              <a:rPr lang="ko"/>
              <a:t>learning_rate = 1e-4 이며, activation function은 softmax를 사용하였습니다.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36360a2102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36360a2102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ko" sz="1400">
                <a:solidFill>
                  <a:schemeClr val="dk1"/>
                </a:solidFill>
              </a:rPr>
              <a:t>번호 전체 일치 기준으로 accuracy 측정</a:t>
            </a:r>
            <a:endParaRPr sz="1400">
              <a:solidFill>
                <a:schemeClr val="dk1"/>
              </a:solidFill>
            </a:endParaRPr>
          </a:p>
          <a:p>
            <a:pPr marL="457200" lvl="0" indent="-317500" algn="l" rtl="0">
              <a:spcBef>
                <a:spcPts val="0"/>
              </a:spcBef>
              <a:spcAft>
                <a:spcPts val="0"/>
              </a:spcAft>
              <a:buClr>
                <a:schemeClr val="dk1"/>
              </a:buClr>
              <a:buSzPts val="1400"/>
              <a:buChar char="-"/>
            </a:pPr>
            <a:r>
              <a:rPr lang="ko" sz="1400">
                <a:solidFill>
                  <a:schemeClr val="dk1"/>
                </a:solidFill>
              </a:rPr>
              <a:t>전체 이미지로 테스트시 두 모델 모두 구 번호판의 정확한 인식이 불가</a:t>
            </a:r>
            <a:br>
              <a:rPr lang="ko" sz="1400">
                <a:solidFill>
                  <a:schemeClr val="dk1"/>
                </a:solidFill>
              </a:rPr>
            </a:br>
            <a:r>
              <a:rPr lang="ko" sz="1400">
                <a:solidFill>
                  <a:schemeClr val="dk1"/>
                </a:solidFill>
              </a:rPr>
              <a:t>easyOCR 이 신 번호판에서 상대적으로 높은 accuracy를 보이나 17%로 저조</a:t>
            </a:r>
            <a:endParaRPr sz="1400">
              <a:solidFill>
                <a:schemeClr val="dk1"/>
              </a:solidFill>
            </a:endParaRPr>
          </a:p>
          <a:p>
            <a:pPr marL="457200" lvl="0" indent="-317500" algn="l" rtl="0">
              <a:spcBef>
                <a:spcPts val="0"/>
              </a:spcBef>
              <a:spcAft>
                <a:spcPts val="0"/>
              </a:spcAft>
              <a:buClr>
                <a:schemeClr val="dk1"/>
              </a:buClr>
              <a:buSzPts val="1400"/>
              <a:buChar char="-"/>
            </a:pPr>
            <a:r>
              <a:rPr lang="ko" sz="1400">
                <a:solidFill>
                  <a:schemeClr val="dk1"/>
                </a:solidFill>
              </a:rPr>
              <a:t>이미지 크롭 후 4자리만 인식시 </a:t>
            </a:r>
            <a:r>
              <a:rPr lang="ko" sz="1400" b="1">
                <a:solidFill>
                  <a:schemeClr val="dk1"/>
                </a:solidFill>
              </a:rPr>
              <a:t>tesseract</a:t>
            </a:r>
            <a:r>
              <a:rPr lang="ko" sz="1400">
                <a:solidFill>
                  <a:schemeClr val="dk1"/>
                </a:solidFill>
              </a:rPr>
              <a:t>만 구/신 번호판 모두 상대적으로 높은 인식률을 보여 최종 모델로 선정</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137b6d55f1e_4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ai model에 사진을 전송한 후 결과를 받으면 DB에 있는 번호판과 비교를 합니다.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장애인 차량이면 라즈베리파이에 OK 메시지를 보내줍니다.</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장애인 차량이 아니라면 위반 차량으로 등록하고 웹에 팝업을 띄워준 뒤 라즈베리파이에 fail 메시지를 보내줍니다.</a:t>
            </a:r>
            <a:endParaRPr/>
          </a:p>
        </p:txBody>
      </p:sp>
      <p:sp>
        <p:nvSpPr>
          <p:cNvPr id="1416" name="Google Shape;1416;g137b6d55f1e_4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3623f52a0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3623f52a0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37b6d55f1e_7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7" name="Google Shape;1477;g137b6d55f1e_7_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137b6d55f1e_2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137b6d55f1e_2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우리나라 시도별 자동차 등록대수 및 면적대비 장애인 수가 가장 많은 서울이 최적의 지역이라 판단하여</a:t>
            </a:r>
            <a:endParaRPr/>
          </a:p>
          <a:p>
            <a:pPr marL="0" lvl="0" indent="0" algn="l" rtl="0">
              <a:spcBef>
                <a:spcPts val="0"/>
              </a:spcBef>
              <a:spcAft>
                <a:spcPts val="0"/>
              </a:spcAft>
              <a:buClr>
                <a:schemeClr val="dk1"/>
              </a:buClr>
              <a:buSzPts val="1100"/>
              <a:buFont typeface="Arial"/>
              <a:buNone/>
            </a:pPr>
            <a:r>
              <a:rPr lang="ko"/>
              <a:t>장애인 불법주차 건수를 종속변수로 두고 가설들을 설정한 후 장애인 불법 주차구역 위반이 가장 많이 발생할 것 같은 자치구를 예측,분석해보기로 했습니다.</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37a6da02b8_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37a6da02b8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장애인 주차구역 불법주차는 각종 인구 특성, 장애인 수, 자동차 등록수, 주차장 수, 상업-주거 지역, 교통안전지수, 정신건강, 사업체 밀도, 대중교통 이용자 수와 관련이 있다고 가설을 설정하였다.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6360a2102_16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6360a2102_1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현재 불법 주정차 관련 신고는 90%가 안전신문고에서 이루어 진다고 합니다. 하지만, 앞에 뉴스에서도 보셨듯이 심각한 보복성 행위가 발생하고 있으며, 오른쪽 뉴스 기사에서도 언급되었듯이 신고자에 대한 보복성 행위가 증가하고 있다고 합니다. 이러한 문제들을 해결하고 장애인주차공간의 확보를 위해 다음과같은 시스템을 구상하였습니다.</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37a6da02b8_1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137a6da02b8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37a6da02b8_1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37a6da02b8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앞선 설정한 변수로 상관분석한 결과, 상관계수가 높게 측정되어 다중 공선성 문제가 있을 수 있다고 판단되었고, VIF(분산 팽창 요인)확인 결과 다중 공선성 문제가 발생했다. 이를 해결하고자 단계적 선택법을 적용하였다. </a:t>
            </a:r>
            <a:endParaRPr/>
          </a:p>
          <a:p>
            <a:pPr marL="0" lvl="0" indent="0" algn="l" rtl="0">
              <a:spcBef>
                <a:spcPts val="0"/>
              </a:spcBef>
              <a:spcAft>
                <a:spcPts val="0"/>
              </a:spcAft>
              <a:buNone/>
            </a:pPr>
            <a:r>
              <a:rPr lang="ko"/>
              <a:t>추가적으로, 뒤에 OLS 회귀 분석시 VIF &gt; 10인 변수를 제거한 상태, 모든 변수를 적용한 상태, 두가지 상태로 회귀 분석을 진행하였고, 두 개중 지표가 좋은 쪽을 선택하여 입지 선정에 사용하기로 결정하였다.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37a6da02b8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37a6da02b8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먼저 VIF &gt;10 인 변수를 제거하고 단계적 선택법을 적용한 결과 주거지역, 장애인 수 변수가 채택되었고,</a:t>
            </a:r>
            <a:r>
              <a:rPr lang="ko">
                <a:solidFill>
                  <a:schemeClr val="dk1"/>
                </a:solidFill>
              </a:rPr>
              <a:t>또한 다중 선형 회귀 모형 가정 진단 결과 선형성, 정규성, 등분산성를 만족하였습니다.</a:t>
            </a:r>
            <a:r>
              <a:rPr lang="ko"/>
              <a:t> 이 변수들로 OLS회귀 분석한 결과 다음과 같은 결론이 도출되었다.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37a6da02b8_1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37a6da02b8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모든 변수를 적용한 상태에서 단계적 선택법을 적용한 결과 (종사자)변수가 채택되었고, </a:t>
            </a:r>
            <a:r>
              <a:rPr lang="ko">
                <a:solidFill>
                  <a:schemeClr val="dk1"/>
                </a:solidFill>
              </a:rPr>
              <a:t>또한 다중 선형 회귀 모형 가정 진단 결과 선형성, 정규성, 등분산성를 만족하였습니다. </a:t>
            </a:r>
            <a:endParaRPr/>
          </a:p>
          <a:p>
            <a:pPr marL="0" lvl="0" indent="0" algn="l" rtl="0">
              <a:spcBef>
                <a:spcPts val="0"/>
              </a:spcBef>
              <a:spcAft>
                <a:spcPts val="0"/>
              </a:spcAft>
              <a:buClr>
                <a:schemeClr val="dk1"/>
              </a:buClr>
              <a:buSzPts val="1100"/>
              <a:buFont typeface="Arial"/>
              <a:buNone/>
            </a:pPr>
            <a:r>
              <a:rPr lang="ko"/>
              <a:t>이 변수들로 OLS회귀 분석한 결과 아래와 같은 결론이 도출되었다.</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37a6da02b8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5" name="Google Shape;1635;g137a6da02b8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선정과정에서 각 주요 요인의 표준화된 값을 가중치를 활용한 식에 대입한 후순위에 따른 차등 점수를 계산하여 </a:t>
            </a:r>
            <a:endParaRPr/>
          </a:p>
          <a:p>
            <a:pPr marL="0" lvl="0" indent="0" algn="l" rtl="0">
              <a:spcBef>
                <a:spcPts val="0"/>
              </a:spcBef>
              <a:spcAft>
                <a:spcPts val="0"/>
              </a:spcAft>
              <a:buClr>
                <a:schemeClr val="dk1"/>
              </a:buClr>
              <a:buSzPts val="1100"/>
              <a:buFont typeface="Arial"/>
              <a:buNone/>
            </a:pPr>
            <a:r>
              <a:rPr lang="ko"/>
              <a:t>자치구별 총 점수를 비교 분석하였습니다. 또한, 선정 기준으로는 각 주요  유동인구가 가장 높은 자치구를 선정하고 하였습니다.</a:t>
            </a:r>
            <a:endParaRPr/>
          </a:p>
          <a:p>
            <a:pPr marL="0" lvl="0" indent="0" algn="l" rtl="0">
              <a:spcBef>
                <a:spcPts val="0"/>
              </a:spcBef>
              <a:spcAft>
                <a:spcPts val="0"/>
              </a:spcAft>
              <a:buNone/>
            </a:pPr>
            <a:r>
              <a:rPr lang="ko"/>
              <a:t>원래는 선정 기준을 주차장 이용률이 가장 높은 자치구를 선정하려고 하였으나, 데이터가 존재하지 않아 선정 기준을 유동인구로 하였습니다.</a:t>
            </a:r>
            <a:endParaRPr/>
          </a:p>
          <a:p>
            <a:pPr marL="0" lvl="0" indent="0" algn="l" rtl="0">
              <a:spcBef>
                <a:spcPts val="0"/>
              </a:spcBef>
              <a:spcAft>
                <a:spcPts val="0"/>
              </a:spcAft>
              <a:buNone/>
            </a:pPr>
            <a:r>
              <a:rPr lang="ko"/>
              <a:t>많은 변수들 중에 하필 유동인구로 정한 이유는 유동인구수가 많을 수록 주차장 이용률이 많을 것이라 가정하고, 또한 그 만큼 주차장 이용률이 높다면 불법 주차도 많이 일어날 것이라 판단하였습니다. 유동인구수에 대한 데이터는 한국데이터산업진흥원 사이트를 참고하였습니다. </a:t>
            </a:r>
            <a:endParaRPr/>
          </a:p>
          <a:p>
            <a:pPr marL="0" lvl="0" indent="0" algn="l" rtl="0">
              <a:spcBef>
                <a:spcPts val="0"/>
              </a:spcBef>
              <a:spcAft>
                <a:spcPts val="0"/>
              </a:spcAft>
              <a:buNone/>
            </a:pPr>
            <a:r>
              <a:rPr lang="ko"/>
              <a:t>따라서,가장 최근 데이터인  2018년 유동인구가 가장 많은 강남구를 서비스 대상 지역으로 선정하였습니다.</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37b6d55f1e_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9" name="Google Shape;1659;g137b6d55f1e_8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137b6d55f1e_4_1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endParaRPr>
          </a:p>
        </p:txBody>
      </p:sp>
      <p:sp>
        <p:nvSpPr>
          <p:cNvPr id="1669" name="Google Shape;1669;g137b6d55f1e_4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37b6d55f1e_37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137b6d55f1e_37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137b6d55f1e_16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2" name="Google Shape;1732;g137b6d55f1e_16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37b6d55f1e_16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3" name="Google Shape;1753;g137b6d55f1e_16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6360a2102_1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6360a2102_1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50">
                <a:solidFill>
                  <a:srgbClr val="4D5156"/>
                </a:solidFill>
                <a:highlight>
                  <a:srgbClr val="FFFFFF"/>
                </a:highlight>
              </a:rPr>
              <a:t>두 이미지는 국민권익위원회가 운영하는 한눈에 보는 민원 빅데이터에서 가져온 자료입니다.</a:t>
            </a:r>
            <a:endParaRPr sz="1050">
              <a:solidFill>
                <a:srgbClr val="4D5156"/>
              </a:solidFill>
              <a:highlight>
                <a:srgbClr val="FFFFFF"/>
              </a:highlight>
            </a:endParaRPr>
          </a:p>
          <a:p>
            <a:pPr marL="0" lvl="0" indent="0" algn="l" rtl="0">
              <a:spcBef>
                <a:spcPts val="0"/>
              </a:spcBef>
              <a:spcAft>
                <a:spcPts val="0"/>
              </a:spcAft>
              <a:buNone/>
            </a:pPr>
            <a:r>
              <a:rPr lang="ko" sz="1050">
                <a:solidFill>
                  <a:srgbClr val="4D5156"/>
                </a:solidFill>
                <a:highlight>
                  <a:srgbClr val="FFFFFF"/>
                </a:highlight>
              </a:rPr>
              <a:t>왼쪽 이미지는 ‘장애인 전용구역’ 키워드에 대한 민원 워드 클라우드이며, ‘장애인 전용구역’, ‘불법 주정차’ 등의 민원들이 많이 들어온 것을 확인할 수 있습니다.</a:t>
            </a:r>
            <a:endParaRPr sz="1050">
              <a:solidFill>
                <a:srgbClr val="4D5156"/>
              </a:solidFill>
              <a:highlight>
                <a:srgbClr val="FFFFFF"/>
              </a:highlight>
            </a:endParaRPr>
          </a:p>
          <a:p>
            <a:pPr marL="0" lvl="0" indent="0" algn="l" rtl="0">
              <a:spcBef>
                <a:spcPts val="0"/>
              </a:spcBef>
              <a:spcAft>
                <a:spcPts val="0"/>
              </a:spcAft>
              <a:buNone/>
            </a:pPr>
            <a:r>
              <a:rPr lang="ko" sz="1050">
                <a:solidFill>
                  <a:srgbClr val="4D5156"/>
                </a:solidFill>
                <a:highlight>
                  <a:srgbClr val="FFFFFF"/>
                </a:highlight>
              </a:rPr>
              <a:t>오른쪽 이미지는 16~22년도까지 ‘장애인 전용구역’키워드 관련 민원 건수 현황이며 2017년부터 꾸준히 증가하는 추세입니다.</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37b6d55f1e_37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6" name="Google Shape;1776;g137b6d55f1e_37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37b6d55f1e_37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0" name="Google Shape;1800;g137b6d55f1e_37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13789bd44e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13789bd44e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(왼쪽그래프) 이미지 변형시키는 유형별로 데이터셋 구성 후 결과 비교한 그래프</a:t>
            </a:r>
            <a:endParaRPr>
              <a:solidFill>
                <a:schemeClr val="dk1"/>
              </a:solidFill>
            </a:endParaRPr>
          </a:p>
          <a:p>
            <a:pPr marL="457200" lvl="0" indent="-298450" algn="l" rtl="0">
              <a:spcBef>
                <a:spcPts val="0"/>
              </a:spcBef>
              <a:spcAft>
                <a:spcPts val="0"/>
              </a:spcAft>
              <a:buClr>
                <a:schemeClr val="dk1"/>
              </a:buClr>
              <a:buSzPts val="1100"/>
              <a:buChar char="-"/>
            </a:pPr>
            <a:r>
              <a:rPr lang="ko">
                <a:solidFill>
                  <a:schemeClr val="dk1"/>
                </a:solidFill>
              </a:rPr>
              <a:t>distortion 의 경우 가장 증가폭이 크지만 noise 가 많아 불안정 / 안정적인 모양을 띄면서 mAP 가 높은 것은 spin!</a:t>
            </a:r>
            <a:endParaRPr>
              <a:solidFill>
                <a:schemeClr val="dk1"/>
              </a:solidFill>
            </a:endParaRPr>
          </a:p>
          <a:p>
            <a:pPr marL="457200" lvl="0" indent="-298450" algn="l" rtl="0">
              <a:spcBef>
                <a:spcPts val="0"/>
              </a:spcBef>
              <a:spcAft>
                <a:spcPts val="0"/>
              </a:spcAft>
              <a:buClr>
                <a:schemeClr val="dk1"/>
              </a:buClr>
              <a:buSzPts val="1100"/>
              <a:buChar char="-"/>
            </a:pPr>
            <a:r>
              <a:rPr lang="ko">
                <a:solidFill>
                  <a:schemeClr val="dk1"/>
                </a:solidFill>
              </a:rPr>
              <a:t>final1 구성 : (distortion, spin, reverse, original)sum  + random augmenatation (3400)</a:t>
            </a:r>
            <a:endParaRPr>
              <a:solidFill>
                <a:schemeClr val="dk1"/>
              </a:solidFill>
            </a:endParaRPr>
          </a:p>
          <a:p>
            <a:pPr marL="0" lvl="0" indent="457200" algn="l" rtl="0">
              <a:spcBef>
                <a:spcPts val="0"/>
              </a:spcBef>
              <a:spcAft>
                <a:spcPts val="0"/>
              </a:spcAft>
              <a:buNone/>
            </a:pPr>
            <a:r>
              <a:rPr lang="ko">
                <a:solidFill>
                  <a:schemeClr val="dk1"/>
                </a:solidFill>
              </a:rPr>
              <a:t>randomly augmentation 하다보니까 실제 상황보다 더 과장된 데이터(bad data)가 만들어져서 오히려 제대로 학습이 되지 않아 과소적합이 </a:t>
            </a:r>
            <a:br>
              <a:rPr lang="ko">
                <a:solidFill>
                  <a:schemeClr val="dk1"/>
                </a:solidFill>
              </a:rPr>
            </a:br>
            <a:r>
              <a:rPr lang="ko">
                <a:solidFill>
                  <a:schemeClr val="dk1"/>
                </a:solidFill>
              </a:rPr>
              <a:t>	됐다고 판단. &gt;&gt;&gt;  data quality 가 중요하구나!</a:t>
            </a:r>
            <a:endParaRPr>
              <a:solidFill>
                <a:schemeClr val="dk1"/>
              </a:solidFill>
            </a:endParaRPr>
          </a:p>
          <a:p>
            <a:pPr marL="0" lvl="0" indent="0" algn="l" rtl="0">
              <a:spcBef>
                <a:spcPts val="0"/>
              </a:spcBef>
              <a:spcAft>
                <a:spcPts val="0"/>
              </a:spcAft>
              <a:buNone/>
            </a:pPr>
            <a:r>
              <a:rPr lang="ko">
                <a:solidFill>
                  <a:schemeClr val="dk1"/>
                </a:solidFill>
              </a:rPr>
              <a:t>    &gt;     그래프에서 mAP가 epoch 증가에 따라 비교적 안정적으로 상승하는 spin data의 비율을 늘리고 빛 반사, 날씨 흐린 경우 처럼 실제 상황에서의 다양한 데이터 추가수집 필요</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a:solidFill>
                  <a:schemeClr val="dk1"/>
                </a:solidFill>
              </a:rPr>
              <a:t>(오른쪽) 데이터 추가 수집 후 데이터 셋 크기별로 수치 비교한 그래프</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ko">
                <a:solidFill>
                  <a:schemeClr val="dk1"/>
                </a:solidFill>
              </a:rPr>
              <a:t>mAP 0.5:0.95의 경우 데이터셋의 크기가 커질수록 mAP 값도 전반적으로 높아짐 확인</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ko">
                <a:solidFill>
                  <a:schemeClr val="dk1"/>
                </a:solidFill>
              </a:rPr>
              <a:t>절대적인 수치는 높지 않음 (최대 mAP : 데이터셋 780 일 때 0.4981 확인)</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
                <a:solidFill>
                  <a:schemeClr val="dk1"/>
                </a:solidFill>
              </a:rPr>
              <a:t>성능 향상을 위해 다양하게 데이터양을 조금 더 증가시키고 최종 데이터셋 후보군인 second, third 선정</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36360a2102_3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36360a2102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우선 총 4가지의 모델? (모델이라 해야하는게 맞나) 의 mAP 를 비교한 그래프입니다</a:t>
            </a:r>
            <a:endParaRPr/>
          </a:p>
          <a:p>
            <a:pPr marL="0" lvl="0" indent="0" algn="l" rtl="0">
              <a:spcBef>
                <a:spcPts val="0"/>
              </a:spcBef>
              <a:spcAft>
                <a:spcPts val="0"/>
              </a:spcAft>
              <a:buNone/>
            </a:pPr>
            <a:r>
              <a:rPr lang="ko"/>
              <a:t>왼쪽의 </a:t>
            </a:r>
            <a:r>
              <a:rPr lang="ko">
                <a:solidFill>
                  <a:schemeClr val="dk1"/>
                </a:solidFill>
              </a:rPr>
              <a:t>IoU &gt;= 0.5 인 경우의 mAP 값을 나타낸 그래프에서는 데이터셋의 구성이 모델의 차이보다 더 영향을 크게 주었음을 알 수 있고,</a:t>
            </a:r>
            <a:endParaRPr>
              <a:solidFill>
                <a:schemeClr val="dk1"/>
              </a:solidFill>
            </a:endParaRPr>
          </a:p>
          <a:p>
            <a:pPr marL="0" lvl="0" indent="0" algn="l" rtl="0">
              <a:spcBef>
                <a:spcPts val="0"/>
              </a:spcBef>
              <a:spcAft>
                <a:spcPts val="0"/>
              </a:spcAft>
              <a:buNone/>
            </a:pPr>
            <a:r>
              <a:rPr lang="ko">
                <a:solidFill>
                  <a:schemeClr val="dk1"/>
                </a:solidFill>
              </a:rPr>
              <a:t>0.5 부터 0.95 까지의 mAP 평균치인 오른쪽 그래프에서는 전반적으로 mAP의 값이 유사하지만 epoch 이 증가함에 따라 yolov5x 모델이 조금 더 mAP 값이 높아짐을 확인할 수 있습니다.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13789bd44e2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3789bd44e2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3789bd44e2_3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13789bd44e2_3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3789bd44e2_3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3789bd44e2_3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3789bd44e2_34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3789bd44e2_3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136360a2102_27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136360a2102_2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카카오 음성 api tts를 사용했습니다.</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36360a2102_27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36360a2102_2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rgd led를 사용했습니다. 보여주고 넘기면 됩니다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7a6da02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37a6da02b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36360a2102_29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36360a2102_29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심플 노티스 라이브러리 사용 했습니다</a:t>
            </a:r>
            <a:endParaRPr/>
          </a:p>
          <a:p>
            <a:pPr marL="0" lvl="0" indent="0" algn="l" rtl="0">
              <a:spcBef>
                <a:spcPts val="0"/>
              </a:spcBef>
              <a:spcAft>
                <a:spcPts val="0"/>
              </a:spcAft>
              <a:buNone/>
            </a:pPr>
            <a:r>
              <a:rPr lang="ko"/>
              <a:t>후 넘어가기</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7b6d55f1e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137b6d55f1e_0_15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7b6d55f1e_0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g137b6d55f1e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1">
  <p:cSld name="OBJECT_1">
    <p:spTree>
      <p:nvGrpSpPr>
        <p:cNvPr id="1"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 및 내용 2">
  <p:cSld name="OBJECT_2">
    <p:spTree>
      <p:nvGrpSpPr>
        <p:cNvPr id="1" name="Shape 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및 내용 3">
  <p:cSld name="OBJECT_3">
    <p:bg>
      <p:bgPr>
        <a:solidFill>
          <a:srgbClr val="F2F2F2"/>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제목 및 내용 4">
  <p:cSld name="OBJECT_4">
    <p:bg>
      <p:bgPr>
        <a:solidFill>
          <a:srgbClr val="F2F2F2"/>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제목 및 내용 5">
  <p:cSld name="OBJECT_5">
    <p:spTree>
      <p:nvGrpSpPr>
        <p:cNvPr id="1" name="Shape 6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 및 내용 6">
  <p:cSld name="OBJECT_6">
    <p:spTree>
      <p:nvGrpSpPr>
        <p:cNvPr id="1" name="Shape 6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제목 및 내용 7">
  <p:cSld name="OBJECT_7">
    <p:spTree>
      <p:nvGrpSpPr>
        <p:cNvPr id="1"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제목 및 내용 8">
  <p:cSld name="OBJECT_8">
    <p:spTree>
      <p:nvGrpSpPr>
        <p:cNvPr id="1" name="Shape 6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내용 9">
  <p:cSld name="OBJECT_9">
    <p:spTree>
      <p:nvGrpSpPr>
        <p:cNvPr id="1" name="Shape 6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6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79"/>
        <p:cNvGrpSpPr/>
        <p:nvPr/>
      </p:nvGrpSpPr>
      <p:grpSpPr>
        <a:xfrm>
          <a:off x="0" y="0"/>
          <a:ext cx="0" cy="0"/>
          <a:chOff x="0" y="0"/>
          <a:chExt cx="0" cy="0"/>
        </a:xfrm>
      </p:grpSpPr>
      <p:sp>
        <p:nvSpPr>
          <p:cNvPr id="80" name="Google Shape;80;p2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Malgun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2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82" name="Google Shape;82;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2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2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92"/>
        <p:cNvGrpSpPr/>
        <p:nvPr/>
      </p:nvGrpSpPr>
      <p:grpSpPr>
        <a:xfrm>
          <a:off x="0" y="0"/>
          <a:ext cx="0" cy="0"/>
          <a:chOff x="0" y="0"/>
          <a:chExt cx="0" cy="0"/>
        </a:xfrm>
      </p:grpSpPr>
      <p:sp>
        <p:nvSpPr>
          <p:cNvPr id="93" name="Google Shape;93;p2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2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5" name="Google Shape;95;p2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7" name="Google Shape;97;p2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9" name="Google Shape;99;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3" name="Google Shape;103;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06"/>
        <p:cNvGrpSpPr/>
        <p:nvPr/>
      </p:nvGrpSpPr>
      <p:grpSpPr>
        <a:xfrm>
          <a:off x="0" y="0"/>
          <a:ext cx="0" cy="0"/>
          <a:chOff x="0" y="0"/>
          <a:chExt cx="0" cy="0"/>
        </a:xfrm>
      </p:grpSpPr>
      <p:sp>
        <p:nvSpPr>
          <p:cNvPr id="107" name="Google Shape;107;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10"/>
        <p:cNvGrpSpPr/>
        <p:nvPr/>
      </p:nvGrpSpPr>
      <p:grpSpPr>
        <a:xfrm>
          <a:off x="0" y="0"/>
          <a:ext cx="0" cy="0"/>
          <a:chOff x="0" y="0"/>
          <a:chExt cx="0" cy="0"/>
        </a:xfrm>
      </p:grpSpPr>
      <p:sp>
        <p:nvSpPr>
          <p:cNvPr id="111" name="Google Shape;111;p3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Malgun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3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13" name="Google Shape;113;p3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4" name="Google Shape;114;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17"/>
        <p:cNvGrpSpPr/>
        <p:nvPr/>
      </p:nvGrpSpPr>
      <p:grpSpPr>
        <a:xfrm>
          <a:off x="0" y="0"/>
          <a:ext cx="0" cy="0"/>
          <a:chOff x="0" y="0"/>
          <a:chExt cx="0" cy="0"/>
        </a:xfrm>
      </p:grpSpPr>
      <p:sp>
        <p:nvSpPr>
          <p:cNvPr id="118" name="Google Shape;118;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Malgun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33"/>
          <p:cNvSpPr>
            <a:spLocks noGrp="1"/>
          </p:cNvSpPr>
          <p:nvPr>
            <p:ph type="pic" idx="2"/>
          </p:nvPr>
        </p:nvSpPr>
        <p:spPr>
          <a:xfrm>
            <a:off x="3887391" y="740569"/>
            <a:ext cx="4629150" cy="3655219"/>
          </a:xfrm>
          <a:prstGeom prst="rect">
            <a:avLst/>
          </a:prstGeom>
          <a:noFill/>
          <a:ln>
            <a:noFill/>
          </a:ln>
        </p:spPr>
      </p:sp>
      <p:sp>
        <p:nvSpPr>
          <p:cNvPr id="120" name="Google Shape;120;p3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1" name="Google Shape;121;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3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7" name="Google Shape;127;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30"/>
        <p:cNvGrpSpPr/>
        <p:nvPr/>
      </p:nvGrpSpPr>
      <p:grpSpPr>
        <a:xfrm>
          <a:off x="0" y="0"/>
          <a:ext cx="0" cy="0"/>
          <a:chOff x="0" y="0"/>
          <a:chExt cx="0" cy="0"/>
        </a:xfrm>
      </p:grpSpPr>
      <p:sp>
        <p:nvSpPr>
          <p:cNvPr id="131" name="Google Shape;131;p3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3" name="Google Shape;133;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0"/>
        <p:cNvGrpSpPr/>
        <p:nvPr/>
      </p:nvGrpSpPr>
      <p:grpSpPr>
        <a:xfrm>
          <a:off x="0" y="0"/>
          <a:ext cx="0" cy="0"/>
          <a:chOff x="0" y="0"/>
          <a:chExt cx="0" cy="0"/>
        </a:xfrm>
      </p:grpSpPr>
      <p:sp>
        <p:nvSpPr>
          <p:cNvPr id="141" name="Google Shape;141;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 name="Google Shape;142;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3" name="Google Shape;14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4"/>
        <p:cNvGrpSpPr/>
        <p:nvPr/>
      </p:nvGrpSpPr>
      <p:grpSpPr>
        <a:xfrm>
          <a:off x="0" y="0"/>
          <a:ext cx="0" cy="0"/>
          <a:chOff x="0" y="0"/>
          <a:chExt cx="0" cy="0"/>
        </a:xfrm>
      </p:grpSpPr>
      <p:sp>
        <p:nvSpPr>
          <p:cNvPr id="145" name="Google Shape;145;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6" name="Google Shape;14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sp>
        <p:nvSpPr>
          <p:cNvPr id="148" name="Google Shape;14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0" name="Google Shape;15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1"/>
        <p:cNvGrpSpPr/>
        <p:nvPr/>
      </p:nvGrpSpPr>
      <p:grpSpPr>
        <a:xfrm>
          <a:off x="0" y="0"/>
          <a:ext cx="0" cy="0"/>
          <a:chOff x="0" y="0"/>
          <a:chExt cx="0" cy="0"/>
        </a:xfrm>
      </p:grpSpPr>
      <p:sp>
        <p:nvSpPr>
          <p:cNvPr id="152" name="Google Shape;1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4" name="Google Shape;154;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5" name="Google Shape;15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1" name="Google Shape;161;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2" name="Google Shape;162;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4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5" name="Google Shape;16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
        <p:cNvGrpSpPr/>
        <p:nvPr/>
      </p:nvGrpSpPr>
      <p:grpSpPr>
        <a:xfrm>
          <a:off x="0" y="0"/>
          <a:ext cx="0" cy="0"/>
          <a:chOff x="0" y="0"/>
          <a:chExt cx="0" cy="0"/>
        </a:xfrm>
      </p:grpSpPr>
      <p:sp>
        <p:nvSpPr>
          <p:cNvPr id="167" name="Google Shape;167;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9" name="Google Shape;169;p4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4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1" name="Google Shape;17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4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74" name="Google Shape;17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5"/>
        <p:cNvGrpSpPr/>
        <p:nvPr/>
      </p:nvGrpSpPr>
      <p:grpSpPr>
        <a:xfrm>
          <a:off x="0" y="0"/>
          <a:ext cx="0" cy="0"/>
          <a:chOff x="0" y="0"/>
          <a:chExt cx="0" cy="0"/>
        </a:xfrm>
      </p:grpSpPr>
      <p:sp>
        <p:nvSpPr>
          <p:cNvPr id="176" name="Google Shape;176;p4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7" name="Google Shape;177;p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78" name="Google Shape;17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
        <p:cNvGrpSpPr/>
        <p:nvPr/>
      </p:nvGrpSpPr>
      <p:grpSpPr>
        <a:xfrm>
          <a:off x="0" y="0"/>
          <a:ext cx="0" cy="0"/>
          <a:chOff x="0" y="0"/>
          <a:chExt cx="0" cy="0"/>
        </a:xfrm>
      </p:grpSpPr>
      <p:sp>
        <p:nvSpPr>
          <p:cNvPr id="180" name="Google Shape;18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2F2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sp>
        <p:nvSpPr>
          <p:cNvPr id="68" name="Google Shape;68;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Malgun Gothic"/>
              <a:buNone/>
              <a:defRPr sz="33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Malgun Gothic"/>
                <a:ea typeface="Malgun Gothic"/>
                <a:cs typeface="Malgun Gothic"/>
                <a:sym typeface="Malgun Gothic"/>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Malgun Gothic"/>
                <a:ea typeface="Malgun Gothic"/>
                <a:cs typeface="Malgun Gothic"/>
                <a:sym typeface="Malgun Gothic"/>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algun Gothic"/>
                <a:ea typeface="Malgun Gothic"/>
                <a:cs typeface="Malgun Gothic"/>
                <a:sym typeface="Malgun Gothic"/>
              </a:defRPr>
            </a:lvl9pPr>
          </a:lstStyle>
          <a:p>
            <a:endParaRPr/>
          </a:p>
        </p:txBody>
      </p:sp>
      <p:sp>
        <p:nvSpPr>
          <p:cNvPr id="70" name="Google Shape;70;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71" name="Google Shape;71;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Malgun Gothic"/>
                <a:ea typeface="Malgun Gothic"/>
                <a:cs typeface="Malgun Gothic"/>
                <a:sym typeface="Malgun Gothic"/>
              </a:defRPr>
            </a:lvl9pPr>
          </a:lstStyle>
          <a:p>
            <a:endParaRPr/>
          </a:p>
        </p:txBody>
      </p:sp>
      <p:sp>
        <p:nvSpPr>
          <p:cNvPr id="72" name="Google Shape;72;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6"/>
        <p:cNvGrpSpPr/>
        <p:nvPr/>
      </p:nvGrpSpPr>
      <p:grpSpPr>
        <a:xfrm>
          <a:off x="0" y="0"/>
          <a:ext cx="0" cy="0"/>
          <a:chOff x="0" y="0"/>
          <a:chExt cx="0" cy="0"/>
        </a:xfrm>
      </p:grpSpPr>
      <p:sp>
        <p:nvSpPr>
          <p:cNvPr id="137" name="Google Shape;13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8" name="Google Shape;138;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39" name="Google Shape;13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jpg"/><Relationship Id="rId7" Type="http://schemas.openxmlformats.org/officeDocument/2006/relationships/image" Target="../media/image44.gif"/><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hyperlink" Target="http://www.parking-check.com/" TargetMode="External"/><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hyperlink" Target="http://13.238.80.52/"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jp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qASP_DxoiT49-JefEQyPUnQxH2RtkySu/view"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3.png"/><Relationship Id="rId7"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7.png"/><Relationship Id="rId4" Type="http://schemas.openxmlformats.org/officeDocument/2006/relationships/image" Target="../media/image16.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1qBqDDSLcP_KMN8ssOT24_T3QnQebIPJ4/view"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98.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hyperlink" Target="http://aikorea.org/cs231n/convolutional-networks/" TargetMode="External"/><Relationship Id="rId3" Type="http://schemas.openxmlformats.org/officeDocument/2006/relationships/hyperlink" Target="https://arxiv.org/search/cs?searchtype=author&amp;query=Tan%2C+M" TargetMode="External"/><Relationship Id="rId7" Type="http://schemas.openxmlformats.org/officeDocument/2006/relationships/hyperlink" Target="https://paperswithcode.com/sota/image-classification-on-imagenet" TargetMode="External"/><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hyperlink" Target="http://d2l.ai/chapter_computer-vision/fine-tuning.html" TargetMode="External"/><Relationship Id="rId11" Type="http://schemas.openxmlformats.org/officeDocument/2006/relationships/image" Target="../media/image126.png"/><Relationship Id="rId5" Type="http://schemas.openxmlformats.org/officeDocument/2006/relationships/hyperlink" Target="https://hoya012.github.io/blog/EfficientNet-review/" TargetMode="External"/><Relationship Id="rId10" Type="http://schemas.openxmlformats.org/officeDocument/2006/relationships/hyperlink" Target="https://hihack.tistory.com/entry/Pytorch-MNIST-%EB%8D%B0%EC%9D%B4%ED%84%B0-%EC%85%8B-4%EA%B0%80%EC%A7%80-optimizer-%EC%84%B1%EB%8A%A5-%EB%B9%84%EA%B5%90SGD-Adagrad-RMSprop-Adam" TargetMode="External"/><Relationship Id="rId4" Type="http://schemas.openxmlformats.org/officeDocument/2006/relationships/hyperlink" Target="https://arxiv.org/search/cs?searchtype=author&amp;query=Le%2C+Q+V" TargetMode="External"/><Relationship Id="rId9" Type="http://schemas.openxmlformats.org/officeDocument/2006/relationships/hyperlink" Target="https://pjreddie.com/darknet/yolo/"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133.jpg"/><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8"/>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융복합</a:t>
            </a:r>
            <a:endParaRPr sz="800" b="1" i="0" u="none" strike="noStrike" cap="none">
              <a:solidFill>
                <a:srgbClr val="FFFFFF"/>
              </a:solidFill>
              <a:latin typeface="Noto Sans KR"/>
              <a:ea typeface="Noto Sans KR"/>
              <a:cs typeface="Noto Sans KR"/>
              <a:sym typeface="Noto Sans KR"/>
            </a:endParaRPr>
          </a:p>
        </p:txBody>
      </p:sp>
      <p:sp>
        <p:nvSpPr>
          <p:cNvPr id="186" name="Google Shape;186;p48"/>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프로젝트</a:t>
            </a:r>
            <a:endParaRPr sz="800" b="1" i="0" u="none" strike="noStrike" cap="none">
              <a:solidFill>
                <a:srgbClr val="FFFFFF"/>
              </a:solidFill>
              <a:latin typeface="Noto Sans KR"/>
              <a:ea typeface="Noto Sans KR"/>
              <a:cs typeface="Noto Sans KR"/>
              <a:sym typeface="Noto Sans KR"/>
            </a:endParaRPr>
          </a:p>
        </p:txBody>
      </p:sp>
      <p:sp>
        <p:nvSpPr>
          <p:cNvPr id="187" name="Google Shape;187;p48"/>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최강 5조</a:t>
            </a:r>
            <a:endParaRPr sz="800" b="1" i="0" u="none" strike="noStrike" cap="none">
              <a:solidFill>
                <a:srgbClr val="FFFFFF"/>
              </a:solidFill>
              <a:latin typeface="Noto Sans KR"/>
              <a:ea typeface="Noto Sans KR"/>
              <a:cs typeface="Noto Sans KR"/>
              <a:sym typeface="Noto Sans KR"/>
            </a:endParaRPr>
          </a:p>
        </p:txBody>
      </p:sp>
      <p:sp>
        <p:nvSpPr>
          <p:cNvPr id="188" name="Google Shape;188;p48"/>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ctr" anchorCtr="0">
            <a:noAutofit/>
          </a:bodyPr>
          <a:lstStyle/>
          <a:p>
            <a:pPr marL="0" marR="0" lvl="0" indent="0" algn="ctr" rtl="0">
              <a:lnSpc>
                <a:spcPct val="100000"/>
              </a:lnSpc>
              <a:spcBef>
                <a:spcPts val="0"/>
              </a:spcBef>
              <a:spcAft>
                <a:spcPts val="0"/>
              </a:spcAft>
              <a:buNone/>
            </a:pPr>
            <a:r>
              <a:rPr lang="ko" sz="2100" b="1" i="1" strike="noStrike" cap="none">
                <a:solidFill>
                  <a:srgbClr val="44546A"/>
                </a:solidFill>
                <a:latin typeface="Do Hyeon"/>
                <a:ea typeface="Do Hyeon"/>
                <a:cs typeface="Do Hyeon"/>
                <a:sym typeface="Do Hyeon"/>
              </a:rPr>
              <a:t>장애인 주차구역 </a:t>
            </a:r>
            <a:r>
              <a:rPr lang="ko" sz="2100" i="1" strike="noStrike" cap="none">
                <a:solidFill>
                  <a:srgbClr val="44546A"/>
                </a:solidFill>
                <a:latin typeface="Do Hyeon"/>
                <a:ea typeface="Do Hyeon"/>
                <a:cs typeface="Do Hyeon"/>
                <a:sym typeface="Do Hyeon"/>
              </a:rPr>
              <a:t>위반 방지 서비스</a:t>
            </a:r>
            <a:endParaRPr sz="2100" i="1" strike="noStrike" cap="none">
              <a:solidFill>
                <a:srgbClr val="44546A"/>
              </a:solidFill>
              <a:latin typeface="Do Hyeon"/>
              <a:ea typeface="Do Hyeon"/>
              <a:cs typeface="Do Hyeon"/>
              <a:sym typeface="Do Hyeon"/>
            </a:endParaRPr>
          </a:p>
          <a:p>
            <a:pPr marL="0" marR="0" lvl="0" indent="0" algn="ctr" rtl="0">
              <a:lnSpc>
                <a:spcPct val="100000"/>
              </a:lnSpc>
              <a:spcBef>
                <a:spcPts val="0"/>
              </a:spcBef>
              <a:spcAft>
                <a:spcPts val="0"/>
              </a:spcAft>
              <a:buNone/>
            </a:pPr>
            <a:endParaRPr sz="2100" i="1">
              <a:solidFill>
                <a:srgbClr val="44546A"/>
              </a:solidFill>
              <a:latin typeface="Do Hyeon"/>
              <a:ea typeface="Do Hyeon"/>
              <a:cs typeface="Do Hyeon"/>
              <a:sym typeface="Do Hyeon"/>
            </a:endParaRPr>
          </a:p>
        </p:txBody>
      </p:sp>
      <p:cxnSp>
        <p:nvCxnSpPr>
          <p:cNvPr id="189" name="Google Shape;189;p48"/>
          <p:cNvCxnSpPr/>
          <p:nvPr/>
        </p:nvCxnSpPr>
        <p:spPr>
          <a:xfrm>
            <a:off x="2669984" y="1437128"/>
            <a:ext cx="783000" cy="0"/>
          </a:xfrm>
          <a:prstGeom prst="straightConnector1">
            <a:avLst/>
          </a:prstGeom>
          <a:noFill/>
          <a:ln w="25400" cap="flat" cmpd="sng">
            <a:solidFill>
              <a:schemeClr val="dk2"/>
            </a:solidFill>
            <a:prstDash val="solid"/>
            <a:miter lim="800000"/>
            <a:headEnd type="none" w="sm" len="sm"/>
            <a:tailEnd type="none" w="sm" len="sm"/>
          </a:ln>
        </p:spPr>
      </p:cxnSp>
      <p:sp>
        <p:nvSpPr>
          <p:cNvPr id="190" name="Google Shape;190;p48"/>
          <p:cNvSpPr txBox="1"/>
          <p:nvPr/>
        </p:nvSpPr>
        <p:spPr>
          <a:xfrm>
            <a:off x="2624177" y="1211036"/>
            <a:ext cx="904800" cy="207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900" b="1" i="0" u="none" strike="noStrike" cap="none">
                <a:solidFill>
                  <a:srgbClr val="44546A"/>
                </a:solidFill>
                <a:latin typeface="Noto Sans KR"/>
                <a:ea typeface="Noto Sans KR"/>
                <a:cs typeface="Noto Sans KR"/>
                <a:sym typeface="Noto Sans KR"/>
              </a:rPr>
              <a:t>멀티캠퍼스</a:t>
            </a:r>
            <a:endParaRPr sz="9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57"/>
          <p:cNvGrpSpPr/>
          <p:nvPr/>
        </p:nvGrpSpPr>
        <p:grpSpPr>
          <a:xfrm>
            <a:off x="159584" y="177763"/>
            <a:ext cx="8857869" cy="4809744"/>
            <a:chOff x="212779" y="237018"/>
            <a:chExt cx="11810492" cy="6412992"/>
          </a:xfrm>
        </p:grpSpPr>
        <p:sp>
          <p:nvSpPr>
            <p:cNvPr id="376" name="Google Shape;376;p5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377" name="Google Shape;377;p57"/>
            <p:cNvGrpSpPr/>
            <p:nvPr/>
          </p:nvGrpSpPr>
          <p:grpSpPr>
            <a:xfrm>
              <a:off x="212779" y="237018"/>
              <a:ext cx="11810492" cy="6412992"/>
              <a:chOff x="212779" y="237018"/>
              <a:chExt cx="11810492" cy="6412992"/>
            </a:xfrm>
          </p:grpSpPr>
          <p:sp>
            <p:nvSpPr>
              <p:cNvPr id="378" name="Google Shape;378;p5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379" name="Google Shape;379;p57"/>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380" name="Google Shape;380;p57"/>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381" name="Google Shape;381;p5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382" name="Google Shape;382;p5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383" name="Google Shape;383;p57"/>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384" name="Google Shape;384;p5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385" name="Google Shape;385;p57"/>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386" name="Google Shape;386;p57"/>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387" name="Google Shape;387;p57"/>
          <p:cNvPicPr preferRelativeResize="0"/>
          <p:nvPr/>
        </p:nvPicPr>
        <p:blipFill>
          <a:blip r:embed="rId3">
            <a:alphaModFix/>
          </a:blip>
          <a:stretch>
            <a:fillRect/>
          </a:stretch>
        </p:blipFill>
        <p:spPr>
          <a:xfrm>
            <a:off x="801913" y="549950"/>
            <a:ext cx="7540177" cy="4314999"/>
          </a:xfrm>
          <a:prstGeom prst="rect">
            <a:avLst/>
          </a:prstGeom>
          <a:noFill/>
          <a:ln>
            <a:noFill/>
          </a:ln>
        </p:spPr>
      </p:pic>
      <p:sp>
        <p:nvSpPr>
          <p:cNvPr id="388" name="Google Shape;388;p57"/>
          <p:cNvSpPr/>
          <p:nvPr/>
        </p:nvSpPr>
        <p:spPr>
          <a:xfrm>
            <a:off x="6469800" y="800025"/>
            <a:ext cx="22206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아키텍처 구성도</a:t>
            </a:r>
            <a:endParaRPr sz="1500" i="0" u="none" strike="noStrike" cap="none">
              <a:solidFill>
                <a:srgbClr val="FFFFFF"/>
              </a:solidFill>
              <a:latin typeface="Noto Sans KR"/>
              <a:ea typeface="Noto Sans KR"/>
              <a:cs typeface="Noto Sans KR"/>
              <a:sym typeface="Noto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58"/>
          <p:cNvGrpSpPr/>
          <p:nvPr/>
        </p:nvGrpSpPr>
        <p:grpSpPr>
          <a:xfrm>
            <a:off x="159584" y="177763"/>
            <a:ext cx="8857869" cy="4809744"/>
            <a:chOff x="212779" y="237018"/>
            <a:chExt cx="11810492" cy="6412992"/>
          </a:xfrm>
        </p:grpSpPr>
        <p:sp>
          <p:nvSpPr>
            <p:cNvPr id="394" name="Google Shape;394;p58"/>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395" name="Google Shape;395;p58"/>
            <p:cNvGrpSpPr/>
            <p:nvPr/>
          </p:nvGrpSpPr>
          <p:grpSpPr>
            <a:xfrm>
              <a:off x="212779" y="237018"/>
              <a:ext cx="11810492" cy="6412992"/>
              <a:chOff x="212779" y="237018"/>
              <a:chExt cx="11810492" cy="6412992"/>
            </a:xfrm>
          </p:grpSpPr>
          <p:sp>
            <p:nvSpPr>
              <p:cNvPr id="396" name="Google Shape;396;p58"/>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397" name="Google Shape;397;p58"/>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398" name="Google Shape;398;p58"/>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399" name="Google Shape;399;p58"/>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400" name="Google Shape;400;p58"/>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401" name="Google Shape;401;p58"/>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402" name="Google Shape;402;p58"/>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403" name="Google Shape;403;p58"/>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404" name="Google Shape;404;p58"/>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405" name="Google Shape;405;p58"/>
          <p:cNvPicPr preferRelativeResize="0"/>
          <p:nvPr/>
        </p:nvPicPr>
        <p:blipFill>
          <a:blip r:embed="rId3">
            <a:alphaModFix/>
          </a:blip>
          <a:stretch>
            <a:fillRect/>
          </a:stretch>
        </p:blipFill>
        <p:spPr>
          <a:xfrm>
            <a:off x="801913" y="549950"/>
            <a:ext cx="7540177" cy="4314999"/>
          </a:xfrm>
          <a:prstGeom prst="rect">
            <a:avLst/>
          </a:prstGeom>
          <a:noFill/>
          <a:ln>
            <a:noFill/>
          </a:ln>
        </p:spPr>
      </p:pic>
      <p:sp>
        <p:nvSpPr>
          <p:cNvPr id="406" name="Google Shape;406;p58"/>
          <p:cNvSpPr/>
          <p:nvPr/>
        </p:nvSpPr>
        <p:spPr>
          <a:xfrm>
            <a:off x="2713925" y="843475"/>
            <a:ext cx="1083900" cy="2118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8"/>
          <p:cNvSpPr/>
          <p:nvPr/>
        </p:nvSpPr>
        <p:spPr>
          <a:xfrm rot="5400000">
            <a:off x="3322925" y="1530176"/>
            <a:ext cx="1161600" cy="2118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8"/>
          <p:cNvSpPr/>
          <p:nvPr/>
        </p:nvSpPr>
        <p:spPr>
          <a:xfrm>
            <a:off x="4417177" y="2468717"/>
            <a:ext cx="554700" cy="1458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8"/>
          <p:cNvSpPr/>
          <p:nvPr/>
        </p:nvSpPr>
        <p:spPr>
          <a:xfrm flipH="1">
            <a:off x="2713925" y="2468725"/>
            <a:ext cx="619200" cy="1458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8"/>
          <p:cNvSpPr/>
          <p:nvPr/>
        </p:nvSpPr>
        <p:spPr>
          <a:xfrm>
            <a:off x="3898566" y="1564732"/>
            <a:ext cx="461400" cy="12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8"/>
          <p:cNvSpPr/>
          <p:nvPr/>
        </p:nvSpPr>
        <p:spPr>
          <a:xfrm>
            <a:off x="1397950" y="843475"/>
            <a:ext cx="948000" cy="2118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8"/>
          <p:cNvSpPr/>
          <p:nvPr/>
        </p:nvSpPr>
        <p:spPr>
          <a:xfrm>
            <a:off x="2792880" y="2378860"/>
            <a:ext cx="461400" cy="12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4463818" y="2378860"/>
            <a:ext cx="461400" cy="121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8"/>
          <p:cNvSpPr/>
          <p:nvPr/>
        </p:nvSpPr>
        <p:spPr>
          <a:xfrm>
            <a:off x="6469800" y="800025"/>
            <a:ext cx="22206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입차 시 데이터 전달</a:t>
            </a:r>
            <a:endParaRPr sz="1500" i="0" u="none" strike="noStrike" cap="none">
              <a:solidFill>
                <a:srgbClr val="FFFFFF"/>
              </a:solidFill>
              <a:latin typeface="Noto Sans KR"/>
              <a:ea typeface="Noto Sans KR"/>
              <a:cs typeface="Noto Sans KR"/>
              <a:sym typeface="Noto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9"/>
          <p:cNvSpPr/>
          <p:nvPr/>
        </p:nvSpPr>
        <p:spPr>
          <a:xfrm>
            <a:off x="726258"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420" name="Google Shape;420;p59"/>
          <p:cNvSpPr/>
          <p:nvPr/>
        </p:nvSpPr>
        <p:spPr>
          <a:xfrm>
            <a:off x="2974078"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시스템 구성</a:t>
            </a:r>
            <a:endParaRPr sz="800" b="0" i="0" u="none" strike="noStrike" cap="none">
              <a:solidFill>
                <a:srgbClr val="FFFFFF"/>
              </a:solidFill>
              <a:latin typeface="Arial"/>
              <a:ea typeface="Arial"/>
              <a:cs typeface="Arial"/>
              <a:sym typeface="Arial"/>
            </a:endParaRPr>
          </a:p>
        </p:txBody>
      </p:sp>
      <p:sp>
        <p:nvSpPr>
          <p:cNvPr id="421" name="Google Shape;421;p59"/>
          <p:cNvSpPr/>
          <p:nvPr/>
        </p:nvSpPr>
        <p:spPr>
          <a:xfrm>
            <a:off x="4099790"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422" name="Google Shape;422;p59"/>
          <p:cNvSpPr/>
          <p:nvPr/>
        </p:nvSpPr>
        <p:spPr>
          <a:xfrm>
            <a:off x="5225502"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423" name="Google Shape;423;p59"/>
          <p:cNvSpPr/>
          <p:nvPr/>
        </p:nvSpPr>
        <p:spPr>
          <a:xfrm>
            <a:off x="6351215"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424" name="Google Shape;424;p59"/>
          <p:cNvSpPr/>
          <p:nvPr/>
        </p:nvSpPr>
        <p:spPr>
          <a:xfrm>
            <a:off x="7476928" y="842980"/>
            <a:ext cx="1077900" cy="8394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cxnSp>
        <p:nvCxnSpPr>
          <p:cNvPr id="425" name="Google Shape;425;p59"/>
          <p:cNvCxnSpPr/>
          <p:nvPr/>
        </p:nvCxnSpPr>
        <p:spPr>
          <a:xfrm>
            <a:off x="813798" y="1010502"/>
            <a:ext cx="883200" cy="0"/>
          </a:xfrm>
          <a:prstGeom prst="straightConnector1">
            <a:avLst/>
          </a:prstGeom>
          <a:noFill/>
          <a:ln w="25400" cap="flat" cmpd="sng">
            <a:solidFill>
              <a:schemeClr val="dk2"/>
            </a:solidFill>
            <a:prstDash val="solid"/>
            <a:miter lim="800000"/>
            <a:headEnd type="none" w="sm" len="sm"/>
            <a:tailEnd type="none" w="sm" len="sm"/>
          </a:ln>
        </p:spPr>
      </p:cxnSp>
      <p:sp>
        <p:nvSpPr>
          <p:cNvPr id="426" name="Google Shape;426;p59"/>
          <p:cNvSpPr/>
          <p:nvPr/>
        </p:nvSpPr>
        <p:spPr>
          <a:xfrm>
            <a:off x="876019" y="1154662"/>
            <a:ext cx="778500" cy="1809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427" name="Google Shape;427;p59"/>
          <p:cNvCxnSpPr/>
          <p:nvPr/>
        </p:nvCxnSpPr>
        <p:spPr>
          <a:xfrm>
            <a:off x="1940835" y="1010502"/>
            <a:ext cx="883200" cy="0"/>
          </a:xfrm>
          <a:prstGeom prst="straightConnector1">
            <a:avLst/>
          </a:prstGeom>
          <a:noFill/>
          <a:ln w="25400" cap="flat" cmpd="sng">
            <a:solidFill>
              <a:schemeClr val="dk2"/>
            </a:solidFill>
            <a:prstDash val="solid"/>
            <a:miter lim="800000"/>
            <a:headEnd type="none" w="sm" len="sm"/>
            <a:tailEnd type="none" w="sm" len="sm"/>
          </a:ln>
        </p:spPr>
      </p:cxnSp>
      <p:sp>
        <p:nvSpPr>
          <p:cNvPr id="428" name="Google Shape;428;p59"/>
          <p:cNvSpPr txBox="1"/>
          <p:nvPr/>
        </p:nvSpPr>
        <p:spPr>
          <a:xfrm>
            <a:off x="1906649" y="793974"/>
            <a:ext cx="951900" cy="40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프로젝트 배경</a:t>
            </a:r>
            <a:endParaRPr sz="1100" b="0" i="0" u="none" strike="noStrike" cap="none">
              <a:solidFill>
                <a:srgbClr val="44546A"/>
              </a:solidFill>
              <a:latin typeface="Arial"/>
              <a:ea typeface="Arial"/>
              <a:cs typeface="Arial"/>
              <a:sym typeface="Arial"/>
            </a:endParaRPr>
          </a:p>
        </p:txBody>
      </p:sp>
      <p:grpSp>
        <p:nvGrpSpPr>
          <p:cNvPr id="429" name="Google Shape;429;p59"/>
          <p:cNvGrpSpPr/>
          <p:nvPr/>
        </p:nvGrpSpPr>
        <p:grpSpPr>
          <a:xfrm>
            <a:off x="159584" y="177763"/>
            <a:ext cx="8857869" cy="4809744"/>
            <a:chOff x="212779" y="237018"/>
            <a:chExt cx="11810492" cy="6412992"/>
          </a:xfrm>
        </p:grpSpPr>
        <p:sp>
          <p:nvSpPr>
            <p:cNvPr id="430" name="Google Shape;430;p5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431" name="Google Shape;431;p59"/>
            <p:cNvGrpSpPr/>
            <p:nvPr/>
          </p:nvGrpSpPr>
          <p:grpSpPr>
            <a:xfrm>
              <a:off x="212779" y="237018"/>
              <a:ext cx="11810492" cy="6412992"/>
              <a:chOff x="212779" y="237018"/>
              <a:chExt cx="11810492" cy="6412992"/>
            </a:xfrm>
          </p:grpSpPr>
          <p:sp>
            <p:nvSpPr>
              <p:cNvPr id="432" name="Google Shape;432;p5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433" name="Google Shape;433;p5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434" name="Google Shape;434;p5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435" name="Google Shape;435;p5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436" name="Google Shape;436;p5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437" name="Google Shape;437;p59"/>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438" name="Google Shape;438;p5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439" name="Google Shape;439;p59"/>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440" name="Google Shape;440;p59"/>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441" name="Google Shape;441;p59"/>
          <p:cNvPicPr preferRelativeResize="0"/>
          <p:nvPr/>
        </p:nvPicPr>
        <p:blipFill>
          <a:blip r:embed="rId3">
            <a:alphaModFix/>
          </a:blip>
          <a:stretch>
            <a:fillRect/>
          </a:stretch>
        </p:blipFill>
        <p:spPr>
          <a:xfrm>
            <a:off x="7177939" y="1937184"/>
            <a:ext cx="876300" cy="1845855"/>
          </a:xfrm>
          <a:prstGeom prst="rect">
            <a:avLst/>
          </a:prstGeom>
          <a:noFill/>
          <a:ln>
            <a:noFill/>
          </a:ln>
        </p:spPr>
      </p:pic>
      <p:pic>
        <p:nvPicPr>
          <p:cNvPr id="442" name="Google Shape;442;p59"/>
          <p:cNvPicPr preferRelativeResize="0"/>
          <p:nvPr/>
        </p:nvPicPr>
        <p:blipFill>
          <a:blip r:embed="rId3">
            <a:alphaModFix/>
          </a:blip>
          <a:stretch>
            <a:fillRect/>
          </a:stretch>
        </p:blipFill>
        <p:spPr>
          <a:xfrm>
            <a:off x="4615420" y="1273400"/>
            <a:ext cx="831029" cy="1750477"/>
          </a:xfrm>
          <a:prstGeom prst="rect">
            <a:avLst/>
          </a:prstGeom>
          <a:noFill/>
          <a:ln>
            <a:noFill/>
          </a:ln>
        </p:spPr>
      </p:pic>
      <p:sp>
        <p:nvSpPr>
          <p:cNvPr id="443" name="Google Shape;443;p59"/>
          <p:cNvSpPr/>
          <p:nvPr/>
        </p:nvSpPr>
        <p:spPr>
          <a:xfrm>
            <a:off x="581546" y="2503109"/>
            <a:ext cx="7063935" cy="2338811"/>
          </a:xfrm>
          <a:custGeom>
            <a:avLst/>
            <a:gdLst/>
            <a:ahLst/>
            <a:cxnLst/>
            <a:rect l="l" t="t" r="r" b="b"/>
            <a:pathLst>
              <a:path w="270183" h="82150" extrusionOk="0">
                <a:moveTo>
                  <a:pt x="0" y="19865"/>
                </a:moveTo>
                <a:lnTo>
                  <a:pt x="127784" y="82150"/>
                </a:lnTo>
                <a:lnTo>
                  <a:pt x="270183" y="43994"/>
                </a:lnTo>
                <a:lnTo>
                  <a:pt x="105996" y="0"/>
                </a:lnTo>
                <a:close/>
              </a:path>
            </a:pathLst>
          </a:custGeom>
          <a:solidFill>
            <a:schemeClr val="lt2"/>
          </a:solidFill>
          <a:ln w="9525" cap="flat" cmpd="sng">
            <a:solidFill>
              <a:schemeClr val="dk2"/>
            </a:solidFill>
            <a:prstDash val="solid"/>
            <a:round/>
            <a:headEnd type="none" w="med" len="med"/>
            <a:tailEnd type="none" w="med" len="med"/>
          </a:ln>
        </p:spPr>
      </p:sp>
      <p:pic>
        <p:nvPicPr>
          <p:cNvPr id="444" name="Google Shape;444;p59"/>
          <p:cNvPicPr preferRelativeResize="0"/>
          <p:nvPr/>
        </p:nvPicPr>
        <p:blipFill>
          <a:blip r:embed="rId4">
            <a:alphaModFix/>
          </a:blip>
          <a:stretch>
            <a:fillRect/>
          </a:stretch>
        </p:blipFill>
        <p:spPr>
          <a:xfrm>
            <a:off x="679716" y="1482868"/>
            <a:ext cx="4340520" cy="2464028"/>
          </a:xfrm>
          <a:prstGeom prst="rect">
            <a:avLst/>
          </a:prstGeom>
          <a:noFill/>
          <a:ln>
            <a:noFill/>
          </a:ln>
        </p:spPr>
      </p:pic>
      <p:pic>
        <p:nvPicPr>
          <p:cNvPr id="445" name="Google Shape;445;p59"/>
          <p:cNvPicPr preferRelativeResize="0"/>
          <p:nvPr/>
        </p:nvPicPr>
        <p:blipFill>
          <a:blip r:embed="rId5">
            <a:alphaModFix/>
          </a:blip>
          <a:stretch>
            <a:fillRect/>
          </a:stretch>
        </p:blipFill>
        <p:spPr>
          <a:xfrm rot="487203">
            <a:off x="3636496" y="2046569"/>
            <a:ext cx="3861274" cy="2079933"/>
          </a:xfrm>
          <a:prstGeom prst="rect">
            <a:avLst/>
          </a:prstGeom>
          <a:noFill/>
          <a:ln>
            <a:noFill/>
          </a:ln>
        </p:spPr>
      </p:pic>
      <p:sp>
        <p:nvSpPr>
          <p:cNvPr id="446" name="Google Shape;446;p59"/>
          <p:cNvSpPr txBox="1"/>
          <p:nvPr/>
        </p:nvSpPr>
        <p:spPr>
          <a:xfrm>
            <a:off x="4798916" y="1731044"/>
            <a:ext cx="1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47" name="Google Shape;447;p59"/>
          <p:cNvPicPr preferRelativeResize="0"/>
          <p:nvPr/>
        </p:nvPicPr>
        <p:blipFill>
          <a:blip r:embed="rId6">
            <a:alphaModFix/>
          </a:blip>
          <a:stretch>
            <a:fillRect/>
          </a:stretch>
        </p:blipFill>
        <p:spPr>
          <a:xfrm>
            <a:off x="5833436" y="1090735"/>
            <a:ext cx="1147268" cy="1229700"/>
          </a:xfrm>
          <a:prstGeom prst="rect">
            <a:avLst/>
          </a:prstGeom>
          <a:noFill/>
          <a:ln>
            <a:noFill/>
          </a:ln>
        </p:spPr>
      </p:pic>
      <p:pic>
        <p:nvPicPr>
          <p:cNvPr id="448" name="Google Shape;448;p59"/>
          <p:cNvPicPr preferRelativeResize="0"/>
          <p:nvPr/>
        </p:nvPicPr>
        <p:blipFill>
          <a:blip r:embed="rId7">
            <a:alphaModFix/>
          </a:blip>
          <a:stretch>
            <a:fillRect/>
          </a:stretch>
        </p:blipFill>
        <p:spPr>
          <a:xfrm flipH="1">
            <a:off x="8028841" y="2622151"/>
            <a:ext cx="392900" cy="928763"/>
          </a:xfrm>
          <a:prstGeom prst="rect">
            <a:avLst/>
          </a:prstGeom>
          <a:noFill/>
          <a:ln>
            <a:noFill/>
          </a:ln>
        </p:spPr>
      </p:pic>
      <p:pic>
        <p:nvPicPr>
          <p:cNvPr id="449" name="Google Shape;449;p59"/>
          <p:cNvPicPr preferRelativeResize="0"/>
          <p:nvPr/>
        </p:nvPicPr>
        <p:blipFill>
          <a:blip r:embed="rId8">
            <a:alphaModFix/>
          </a:blip>
          <a:stretch>
            <a:fillRect/>
          </a:stretch>
        </p:blipFill>
        <p:spPr>
          <a:xfrm>
            <a:off x="4095878" y="1163010"/>
            <a:ext cx="519542" cy="1102158"/>
          </a:xfrm>
          <a:prstGeom prst="rect">
            <a:avLst/>
          </a:prstGeom>
          <a:noFill/>
          <a:ln>
            <a:noFill/>
          </a:ln>
        </p:spPr>
      </p:pic>
      <p:sp>
        <p:nvSpPr>
          <p:cNvPr id="450" name="Google Shape;450;p59"/>
          <p:cNvSpPr/>
          <p:nvPr/>
        </p:nvSpPr>
        <p:spPr>
          <a:xfrm>
            <a:off x="4177844" y="990820"/>
            <a:ext cx="701215" cy="356044"/>
          </a:xfrm>
          <a:custGeom>
            <a:avLst/>
            <a:gdLst/>
            <a:ahLst/>
            <a:cxnLst/>
            <a:rect l="l" t="t" r="r" b="b"/>
            <a:pathLst>
              <a:path w="31722" h="17221" extrusionOk="0">
                <a:moveTo>
                  <a:pt x="4531" y="0"/>
                </a:moveTo>
                <a:lnTo>
                  <a:pt x="0" y="4985"/>
                </a:lnTo>
                <a:lnTo>
                  <a:pt x="10423" y="14049"/>
                </a:lnTo>
                <a:lnTo>
                  <a:pt x="21752" y="17221"/>
                </a:lnTo>
                <a:lnTo>
                  <a:pt x="31722" y="7251"/>
                </a:lnTo>
                <a:close/>
              </a:path>
            </a:pathLst>
          </a:custGeom>
          <a:solidFill>
            <a:schemeClr val="lt1"/>
          </a:solidFill>
          <a:ln w="9525" cap="flat" cmpd="sng">
            <a:solidFill>
              <a:schemeClr val="lt1"/>
            </a:solidFill>
            <a:prstDash val="solid"/>
            <a:round/>
            <a:headEnd type="none" w="med" len="med"/>
            <a:tailEnd type="none" w="med" len="med"/>
          </a:ln>
        </p:spPr>
      </p:sp>
      <p:cxnSp>
        <p:nvCxnSpPr>
          <p:cNvPr id="451" name="Google Shape;451;p59"/>
          <p:cNvCxnSpPr/>
          <p:nvPr/>
        </p:nvCxnSpPr>
        <p:spPr>
          <a:xfrm rot="10800000" flipH="1">
            <a:off x="6722171" y="1462450"/>
            <a:ext cx="929400" cy="317100"/>
          </a:xfrm>
          <a:prstGeom prst="straightConnector1">
            <a:avLst/>
          </a:prstGeom>
          <a:noFill/>
          <a:ln w="28575" cap="flat" cmpd="sng">
            <a:solidFill>
              <a:schemeClr val="dk2"/>
            </a:solidFill>
            <a:prstDash val="solid"/>
            <a:round/>
            <a:headEnd type="none" w="med" len="med"/>
            <a:tailEnd type="none" w="med" len="med"/>
          </a:ln>
        </p:spPr>
      </p:cxnSp>
      <p:cxnSp>
        <p:nvCxnSpPr>
          <p:cNvPr id="452" name="Google Shape;452;p59"/>
          <p:cNvCxnSpPr/>
          <p:nvPr/>
        </p:nvCxnSpPr>
        <p:spPr>
          <a:xfrm rot="10800000">
            <a:off x="8225291" y="1753992"/>
            <a:ext cx="0" cy="994200"/>
          </a:xfrm>
          <a:prstGeom prst="straightConnector1">
            <a:avLst/>
          </a:prstGeom>
          <a:noFill/>
          <a:ln w="28575" cap="flat" cmpd="sng">
            <a:solidFill>
              <a:schemeClr val="dk2"/>
            </a:solidFill>
            <a:prstDash val="solid"/>
            <a:round/>
            <a:headEnd type="none" w="med" len="med"/>
            <a:tailEnd type="none" w="med" len="med"/>
          </a:ln>
        </p:spPr>
      </p:cxnSp>
      <p:cxnSp>
        <p:nvCxnSpPr>
          <p:cNvPr id="453" name="Google Shape;453;p59"/>
          <p:cNvCxnSpPr/>
          <p:nvPr/>
        </p:nvCxnSpPr>
        <p:spPr>
          <a:xfrm rot="10800000" flipH="1">
            <a:off x="4268985" y="1037081"/>
            <a:ext cx="3376800" cy="269400"/>
          </a:xfrm>
          <a:prstGeom prst="bentConnector3">
            <a:avLst>
              <a:gd name="adj1" fmla="val 50000"/>
            </a:avLst>
          </a:prstGeom>
          <a:noFill/>
          <a:ln w="28575" cap="flat" cmpd="sng">
            <a:solidFill>
              <a:schemeClr val="dk2"/>
            </a:solidFill>
            <a:prstDash val="solid"/>
            <a:round/>
            <a:headEnd type="none" w="med" len="med"/>
            <a:tailEnd type="none" w="med" len="med"/>
          </a:ln>
        </p:spPr>
      </p:cxnSp>
      <p:sp>
        <p:nvSpPr>
          <p:cNvPr id="454" name="Google Shape;454;p59"/>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(입차 시 데이터 전달)</a:t>
            </a:r>
            <a:endParaRPr sz="2000" b="1">
              <a:solidFill>
                <a:schemeClr val="dk1"/>
              </a:solidFill>
              <a:latin typeface="Do Hyeon"/>
              <a:ea typeface="Do Hyeon"/>
              <a:cs typeface="Do Hyeon"/>
              <a:sym typeface="Do Hyeon"/>
            </a:endParaRPr>
          </a:p>
        </p:txBody>
      </p:sp>
      <p:sp>
        <p:nvSpPr>
          <p:cNvPr id="455" name="Google Shape;455;p59"/>
          <p:cNvSpPr/>
          <p:nvPr/>
        </p:nvSpPr>
        <p:spPr>
          <a:xfrm>
            <a:off x="421025" y="1191838"/>
            <a:ext cx="1370100" cy="4080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44546A"/>
                </a:solidFill>
                <a:latin typeface="Do Hyeon"/>
                <a:ea typeface="Do Hyeon"/>
                <a:cs typeface="Do Hyeon"/>
                <a:sym typeface="Do Hyeon"/>
              </a:rPr>
              <a:t>주차장 입구</a:t>
            </a:r>
            <a:endParaRPr sz="1500" i="0" u="none" strike="noStrike" cap="none">
              <a:solidFill>
                <a:srgbClr val="44546A"/>
              </a:solidFill>
              <a:latin typeface="Do Hyeon"/>
              <a:ea typeface="Do Hyeon"/>
              <a:cs typeface="Do Hyeon"/>
              <a:sym typeface="Do Hyeon"/>
            </a:endParaRPr>
          </a:p>
        </p:txBody>
      </p:sp>
      <p:sp>
        <p:nvSpPr>
          <p:cNvPr id="456" name="Google Shape;456;p59"/>
          <p:cNvSpPr/>
          <p:nvPr/>
        </p:nvSpPr>
        <p:spPr>
          <a:xfrm>
            <a:off x="7651657" y="1021007"/>
            <a:ext cx="924300" cy="74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9"/>
          <p:cNvSpPr txBox="1"/>
          <p:nvPr/>
        </p:nvSpPr>
        <p:spPr>
          <a:xfrm>
            <a:off x="7651651" y="1296975"/>
            <a:ext cx="924300" cy="384900"/>
          </a:xfrm>
          <a:prstGeom prst="rect">
            <a:avLst/>
          </a:prstGeom>
          <a:noFill/>
          <a:ln>
            <a:noFill/>
          </a:ln>
        </p:spPr>
        <p:txBody>
          <a:bodyPr spcFirstLastPara="1" wrap="square" lIns="54000" tIns="91425" rIns="54000" bIns="91425" anchor="t" anchorCtr="0">
            <a:spAutoFit/>
          </a:bodyPr>
          <a:lstStyle/>
          <a:p>
            <a:pPr marL="0" lvl="0" indent="0" algn="ctr" rtl="0">
              <a:spcBef>
                <a:spcPts val="0"/>
              </a:spcBef>
              <a:spcAft>
                <a:spcPts val="0"/>
              </a:spcAft>
              <a:buNone/>
            </a:pPr>
            <a:r>
              <a:rPr lang="ko" sz="1300">
                <a:latin typeface="Noto Sans KR"/>
                <a:ea typeface="Noto Sans KR"/>
                <a:cs typeface="Noto Sans KR"/>
                <a:sym typeface="Noto Sans KR"/>
              </a:rPr>
              <a:t>raspberry</a:t>
            </a:r>
            <a:endParaRPr sz="1300">
              <a:latin typeface="Noto Sans KR"/>
              <a:ea typeface="Noto Sans KR"/>
              <a:cs typeface="Noto Sans KR"/>
              <a:sym typeface="Noto Sans KR"/>
            </a:endParaRPr>
          </a:p>
        </p:txBody>
      </p:sp>
      <p:pic>
        <p:nvPicPr>
          <p:cNvPr id="458" name="Google Shape;458;p59"/>
          <p:cNvPicPr preferRelativeResize="0"/>
          <p:nvPr/>
        </p:nvPicPr>
        <p:blipFill>
          <a:blip r:embed="rId9">
            <a:alphaModFix/>
          </a:blip>
          <a:stretch>
            <a:fillRect/>
          </a:stretch>
        </p:blipFill>
        <p:spPr>
          <a:xfrm>
            <a:off x="7805477" y="1054440"/>
            <a:ext cx="616541" cy="3606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10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gtEl>
                                        <p:attrNameLst>
                                          <p:attrName>style.visibility</p:attrName>
                                        </p:attrNameLst>
                                      </p:cBhvr>
                                      <p:to>
                                        <p:strVal val="visible"/>
                                      </p:to>
                                    </p:set>
                                    <p:animEffect transition="in" filter="fade">
                                      <p:cBhvr>
                                        <p:cTn id="12" dur="1000"/>
                                        <p:tgtEl>
                                          <p:spTgt spid="4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45"/>
                                        </p:tgtEl>
                                      </p:cBhvr>
                                    </p:animEffect>
                                    <p:set>
                                      <p:cBhvr>
                                        <p:cTn id="17" dur="1" fill="hold">
                                          <p:stCondLst>
                                            <p:cond delay="1000"/>
                                          </p:stCondLst>
                                        </p:cTn>
                                        <p:tgtEl>
                                          <p:spTgt spid="4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60"/>
          <p:cNvGrpSpPr/>
          <p:nvPr/>
        </p:nvGrpSpPr>
        <p:grpSpPr>
          <a:xfrm>
            <a:off x="159584" y="177763"/>
            <a:ext cx="8857869" cy="4809744"/>
            <a:chOff x="212779" y="237018"/>
            <a:chExt cx="11810492" cy="6412992"/>
          </a:xfrm>
        </p:grpSpPr>
        <p:sp>
          <p:nvSpPr>
            <p:cNvPr id="464" name="Google Shape;464;p6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465" name="Google Shape;465;p60"/>
            <p:cNvGrpSpPr/>
            <p:nvPr/>
          </p:nvGrpSpPr>
          <p:grpSpPr>
            <a:xfrm>
              <a:off x="212779" y="237018"/>
              <a:ext cx="11810492" cy="6412992"/>
              <a:chOff x="212779" y="237018"/>
              <a:chExt cx="11810492" cy="6412992"/>
            </a:xfrm>
          </p:grpSpPr>
          <p:sp>
            <p:nvSpPr>
              <p:cNvPr id="466" name="Google Shape;466;p6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467" name="Google Shape;467;p60"/>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468" name="Google Shape;468;p60"/>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469" name="Google Shape;469;p6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470" name="Google Shape;470;p6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471" name="Google Shape;471;p60"/>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472" name="Google Shape;472;p6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473" name="Google Shape;473;p60"/>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474" name="Google Shape;474;p60"/>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475" name="Google Shape;475;p60"/>
          <p:cNvSpPr/>
          <p:nvPr/>
        </p:nvSpPr>
        <p:spPr>
          <a:xfrm>
            <a:off x="2334800" y="1030988"/>
            <a:ext cx="2687100" cy="517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입구에 차가 왔니?</a:t>
            </a:r>
            <a:endParaRPr sz="1100">
              <a:latin typeface="Noto Sans KR"/>
              <a:ea typeface="Noto Sans KR"/>
              <a:cs typeface="Noto Sans KR"/>
              <a:sym typeface="Noto Sans KR"/>
            </a:endParaRPr>
          </a:p>
        </p:txBody>
      </p:sp>
      <p:sp>
        <p:nvSpPr>
          <p:cNvPr id="476" name="Google Shape;476;p60"/>
          <p:cNvSpPr/>
          <p:nvPr/>
        </p:nvSpPr>
        <p:spPr>
          <a:xfrm>
            <a:off x="3274550" y="1853588"/>
            <a:ext cx="8076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100">
                <a:latin typeface="Noto Sans KR"/>
                <a:ea typeface="Noto Sans KR"/>
                <a:cs typeface="Noto Sans KR"/>
                <a:sym typeface="Noto Sans KR"/>
              </a:rPr>
              <a:t>사진 촬영</a:t>
            </a:r>
            <a:endParaRPr sz="1100">
              <a:latin typeface="Noto Sans KR"/>
              <a:ea typeface="Noto Sans KR"/>
              <a:cs typeface="Noto Sans KR"/>
              <a:sym typeface="Noto Sans KR"/>
            </a:endParaRPr>
          </a:p>
        </p:txBody>
      </p:sp>
      <p:sp>
        <p:nvSpPr>
          <p:cNvPr id="477" name="Google Shape;477;p60"/>
          <p:cNvSpPr/>
          <p:nvPr/>
        </p:nvSpPr>
        <p:spPr>
          <a:xfrm>
            <a:off x="3124100" y="2567525"/>
            <a:ext cx="1108500" cy="35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차단기 올리기</a:t>
            </a:r>
            <a:endParaRPr sz="1100">
              <a:latin typeface="Noto Sans KR"/>
              <a:ea typeface="Noto Sans KR"/>
              <a:cs typeface="Noto Sans KR"/>
              <a:sym typeface="Noto Sans KR"/>
            </a:endParaRPr>
          </a:p>
        </p:txBody>
      </p:sp>
      <p:sp>
        <p:nvSpPr>
          <p:cNvPr id="478" name="Google Shape;478;p60"/>
          <p:cNvSpPr/>
          <p:nvPr/>
        </p:nvSpPr>
        <p:spPr>
          <a:xfrm>
            <a:off x="2334800" y="3274663"/>
            <a:ext cx="2687100" cy="517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입구에 차가 없니?</a:t>
            </a:r>
            <a:endParaRPr sz="1100">
              <a:latin typeface="Noto Sans KR"/>
              <a:ea typeface="Noto Sans KR"/>
              <a:cs typeface="Noto Sans KR"/>
              <a:sym typeface="Noto Sans KR"/>
            </a:endParaRPr>
          </a:p>
        </p:txBody>
      </p:sp>
      <p:cxnSp>
        <p:nvCxnSpPr>
          <p:cNvPr id="479" name="Google Shape;479;p60"/>
          <p:cNvCxnSpPr>
            <a:stCxn id="477" idx="2"/>
            <a:endCxn id="478" idx="0"/>
          </p:cNvCxnSpPr>
          <p:nvPr/>
        </p:nvCxnSpPr>
        <p:spPr>
          <a:xfrm>
            <a:off x="3678350" y="2924825"/>
            <a:ext cx="0" cy="349800"/>
          </a:xfrm>
          <a:prstGeom prst="straightConnector1">
            <a:avLst/>
          </a:prstGeom>
          <a:noFill/>
          <a:ln w="19050" cap="flat" cmpd="sng">
            <a:solidFill>
              <a:schemeClr val="dk2"/>
            </a:solidFill>
            <a:prstDash val="solid"/>
            <a:round/>
            <a:headEnd type="none" w="med" len="med"/>
            <a:tailEnd type="stealth" w="med" len="med"/>
          </a:ln>
        </p:spPr>
      </p:cxnSp>
      <p:sp>
        <p:nvSpPr>
          <p:cNvPr id="480" name="Google Shape;480;p60"/>
          <p:cNvSpPr txBox="1"/>
          <p:nvPr/>
        </p:nvSpPr>
        <p:spPr>
          <a:xfrm>
            <a:off x="3318738" y="3736713"/>
            <a:ext cx="32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Y</a:t>
            </a:r>
            <a:endParaRPr>
              <a:latin typeface="Noto Sans KR"/>
              <a:ea typeface="Noto Sans KR"/>
              <a:cs typeface="Noto Sans KR"/>
              <a:sym typeface="Noto Sans KR"/>
            </a:endParaRPr>
          </a:p>
        </p:txBody>
      </p:sp>
      <p:sp>
        <p:nvSpPr>
          <p:cNvPr id="481" name="Google Shape;481;p60"/>
          <p:cNvSpPr txBox="1"/>
          <p:nvPr/>
        </p:nvSpPr>
        <p:spPr>
          <a:xfrm>
            <a:off x="4902825" y="3524588"/>
            <a:ext cx="32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N</a:t>
            </a:r>
            <a:endParaRPr>
              <a:latin typeface="Noto Sans KR"/>
              <a:ea typeface="Noto Sans KR"/>
              <a:cs typeface="Noto Sans KR"/>
              <a:sym typeface="Noto Sans KR"/>
            </a:endParaRPr>
          </a:p>
        </p:txBody>
      </p:sp>
      <p:sp>
        <p:nvSpPr>
          <p:cNvPr id="482" name="Google Shape;482;p60"/>
          <p:cNvSpPr/>
          <p:nvPr/>
        </p:nvSpPr>
        <p:spPr>
          <a:xfrm>
            <a:off x="3124100" y="4141988"/>
            <a:ext cx="11085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차단기 내리기</a:t>
            </a:r>
            <a:endParaRPr sz="1100">
              <a:latin typeface="Noto Sans KR"/>
              <a:ea typeface="Noto Sans KR"/>
              <a:cs typeface="Noto Sans KR"/>
              <a:sym typeface="Noto Sans KR"/>
            </a:endParaRPr>
          </a:p>
        </p:txBody>
      </p:sp>
      <p:cxnSp>
        <p:nvCxnSpPr>
          <p:cNvPr id="483" name="Google Shape;483;p60"/>
          <p:cNvCxnSpPr>
            <a:stCxn id="478" idx="2"/>
            <a:endCxn id="482" idx="0"/>
          </p:cNvCxnSpPr>
          <p:nvPr/>
        </p:nvCxnSpPr>
        <p:spPr>
          <a:xfrm>
            <a:off x="3678350" y="3792163"/>
            <a:ext cx="0" cy="349800"/>
          </a:xfrm>
          <a:prstGeom prst="straightConnector1">
            <a:avLst/>
          </a:prstGeom>
          <a:noFill/>
          <a:ln w="19050" cap="flat" cmpd="sng">
            <a:solidFill>
              <a:schemeClr val="dk2"/>
            </a:solidFill>
            <a:prstDash val="solid"/>
            <a:round/>
            <a:headEnd type="none" w="med" len="med"/>
            <a:tailEnd type="stealth" w="med" len="med"/>
          </a:ln>
        </p:spPr>
      </p:cxnSp>
      <p:sp>
        <p:nvSpPr>
          <p:cNvPr id="484" name="Google Shape;484;p60"/>
          <p:cNvSpPr/>
          <p:nvPr/>
        </p:nvSpPr>
        <p:spPr>
          <a:xfrm>
            <a:off x="6052000" y="1166875"/>
            <a:ext cx="18363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AI 장애인 차량등록증 판별 프로세스에 보내기</a:t>
            </a:r>
            <a:endParaRPr sz="1100">
              <a:latin typeface="Noto Sans KR"/>
              <a:ea typeface="Noto Sans KR"/>
              <a:cs typeface="Noto Sans KR"/>
              <a:sym typeface="Noto Sans KR"/>
            </a:endParaRPr>
          </a:p>
        </p:txBody>
      </p:sp>
      <p:sp>
        <p:nvSpPr>
          <p:cNvPr id="485" name="Google Shape;485;p60"/>
          <p:cNvSpPr/>
          <p:nvPr/>
        </p:nvSpPr>
        <p:spPr>
          <a:xfrm>
            <a:off x="6052000" y="1825350"/>
            <a:ext cx="14481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AI 번호판 판별 프로세스에 보내기</a:t>
            </a:r>
            <a:endParaRPr sz="1100">
              <a:latin typeface="Noto Sans KR"/>
              <a:ea typeface="Noto Sans KR"/>
              <a:cs typeface="Noto Sans KR"/>
              <a:sym typeface="Noto Sans KR"/>
            </a:endParaRPr>
          </a:p>
        </p:txBody>
      </p:sp>
      <p:sp>
        <p:nvSpPr>
          <p:cNvPr id="486" name="Google Shape;486;p60"/>
          <p:cNvSpPr/>
          <p:nvPr/>
        </p:nvSpPr>
        <p:spPr>
          <a:xfrm>
            <a:off x="6052000" y="2521413"/>
            <a:ext cx="12951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Web에 보내기</a:t>
            </a:r>
            <a:endParaRPr sz="1100">
              <a:latin typeface="Noto Sans KR"/>
              <a:ea typeface="Noto Sans KR"/>
              <a:cs typeface="Noto Sans KR"/>
              <a:sym typeface="Noto Sans KR"/>
            </a:endParaRPr>
          </a:p>
        </p:txBody>
      </p:sp>
      <p:cxnSp>
        <p:nvCxnSpPr>
          <p:cNvPr id="487" name="Google Shape;487;p60"/>
          <p:cNvCxnSpPr>
            <a:stCxn id="475" idx="2"/>
            <a:endCxn id="476" idx="0"/>
          </p:cNvCxnSpPr>
          <p:nvPr/>
        </p:nvCxnSpPr>
        <p:spPr>
          <a:xfrm>
            <a:off x="3678350" y="1548488"/>
            <a:ext cx="0" cy="305100"/>
          </a:xfrm>
          <a:prstGeom prst="straightConnector1">
            <a:avLst/>
          </a:prstGeom>
          <a:noFill/>
          <a:ln w="19050" cap="flat" cmpd="sng">
            <a:solidFill>
              <a:schemeClr val="dk2"/>
            </a:solidFill>
            <a:prstDash val="solid"/>
            <a:round/>
            <a:headEnd type="none" w="med" len="med"/>
            <a:tailEnd type="stealth" w="med" len="med"/>
          </a:ln>
        </p:spPr>
      </p:cxnSp>
      <p:sp>
        <p:nvSpPr>
          <p:cNvPr id="488" name="Google Shape;488;p60"/>
          <p:cNvSpPr txBox="1"/>
          <p:nvPr/>
        </p:nvSpPr>
        <p:spPr>
          <a:xfrm>
            <a:off x="3376925" y="1500938"/>
            <a:ext cx="3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Y</a:t>
            </a:r>
            <a:endParaRPr>
              <a:latin typeface="Noto Sans KR"/>
              <a:ea typeface="Noto Sans KR"/>
              <a:cs typeface="Noto Sans KR"/>
              <a:sym typeface="Noto Sans KR"/>
            </a:endParaRPr>
          </a:p>
        </p:txBody>
      </p:sp>
      <p:cxnSp>
        <p:nvCxnSpPr>
          <p:cNvPr id="489" name="Google Shape;489;p60"/>
          <p:cNvCxnSpPr>
            <a:stCxn id="475" idx="3"/>
          </p:cNvCxnSpPr>
          <p:nvPr/>
        </p:nvCxnSpPr>
        <p:spPr>
          <a:xfrm>
            <a:off x="5021900" y="1289738"/>
            <a:ext cx="178800" cy="0"/>
          </a:xfrm>
          <a:prstGeom prst="straightConnector1">
            <a:avLst/>
          </a:prstGeom>
          <a:noFill/>
          <a:ln w="19050" cap="flat" cmpd="sng">
            <a:solidFill>
              <a:schemeClr val="dk2"/>
            </a:solidFill>
            <a:prstDash val="solid"/>
            <a:round/>
            <a:headEnd type="none" w="med" len="med"/>
            <a:tailEnd type="none" w="med" len="med"/>
          </a:ln>
        </p:spPr>
      </p:cxnSp>
      <p:cxnSp>
        <p:nvCxnSpPr>
          <p:cNvPr id="490" name="Google Shape;490;p60"/>
          <p:cNvCxnSpPr>
            <a:stCxn id="475" idx="0"/>
          </p:cNvCxnSpPr>
          <p:nvPr/>
        </p:nvCxnSpPr>
        <p:spPr>
          <a:xfrm rot="10800000">
            <a:off x="3678350" y="904388"/>
            <a:ext cx="0" cy="126600"/>
          </a:xfrm>
          <a:prstGeom prst="straightConnector1">
            <a:avLst/>
          </a:prstGeom>
          <a:noFill/>
          <a:ln w="19050" cap="flat" cmpd="sng">
            <a:solidFill>
              <a:schemeClr val="dk2"/>
            </a:solidFill>
            <a:prstDash val="solid"/>
            <a:round/>
            <a:headEnd type="stealth" w="med" len="med"/>
            <a:tailEnd type="none" w="med" len="med"/>
          </a:ln>
        </p:spPr>
      </p:cxnSp>
      <p:cxnSp>
        <p:nvCxnSpPr>
          <p:cNvPr id="491" name="Google Shape;491;p60"/>
          <p:cNvCxnSpPr/>
          <p:nvPr/>
        </p:nvCxnSpPr>
        <p:spPr>
          <a:xfrm>
            <a:off x="3682100" y="904313"/>
            <a:ext cx="1511100" cy="0"/>
          </a:xfrm>
          <a:prstGeom prst="straightConnector1">
            <a:avLst/>
          </a:prstGeom>
          <a:noFill/>
          <a:ln w="19050" cap="flat" cmpd="sng">
            <a:solidFill>
              <a:schemeClr val="dk2"/>
            </a:solidFill>
            <a:prstDash val="solid"/>
            <a:round/>
            <a:headEnd type="none" w="med" len="med"/>
            <a:tailEnd type="none" w="med" len="med"/>
          </a:ln>
        </p:spPr>
      </p:cxnSp>
      <p:cxnSp>
        <p:nvCxnSpPr>
          <p:cNvPr id="492" name="Google Shape;492;p60"/>
          <p:cNvCxnSpPr/>
          <p:nvPr/>
        </p:nvCxnSpPr>
        <p:spPr>
          <a:xfrm rot="10800000">
            <a:off x="5200575" y="904363"/>
            <a:ext cx="0" cy="387000"/>
          </a:xfrm>
          <a:prstGeom prst="straightConnector1">
            <a:avLst/>
          </a:prstGeom>
          <a:noFill/>
          <a:ln w="19050" cap="flat" cmpd="sng">
            <a:solidFill>
              <a:schemeClr val="dk2"/>
            </a:solidFill>
            <a:prstDash val="solid"/>
            <a:round/>
            <a:headEnd type="none" w="med" len="med"/>
            <a:tailEnd type="none" w="med" len="med"/>
          </a:ln>
        </p:spPr>
      </p:cxnSp>
      <p:sp>
        <p:nvSpPr>
          <p:cNvPr id="493" name="Google Shape;493;p60"/>
          <p:cNvSpPr txBox="1"/>
          <p:nvPr/>
        </p:nvSpPr>
        <p:spPr>
          <a:xfrm>
            <a:off x="4887825" y="1243938"/>
            <a:ext cx="35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N</a:t>
            </a:r>
            <a:endParaRPr>
              <a:latin typeface="Noto Sans KR"/>
              <a:ea typeface="Noto Sans KR"/>
              <a:cs typeface="Noto Sans KR"/>
              <a:sym typeface="Noto Sans KR"/>
            </a:endParaRPr>
          </a:p>
        </p:txBody>
      </p:sp>
      <p:cxnSp>
        <p:nvCxnSpPr>
          <p:cNvPr id="494" name="Google Shape;494;p60"/>
          <p:cNvCxnSpPr>
            <a:stCxn id="476" idx="2"/>
            <a:endCxn id="477" idx="0"/>
          </p:cNvCxnSpPr>
          <p:nvPr/>
        </p:nvCxnSpPr>
        <p:spPr>
          <a:xfrm>
            <a:off x="3678350" y="2255588"/>
            <a:ext cx="0" cy="312000"/>
          </a:xfrm>
          <a:prstGeom prst="straightConnector1">
            <a:avLst/>
          </a:prstGeom>
          <a:noFill/>
          <a:ln w="19050" cap="flat" cmpd="sng">
            <a:solidFill>
              <a:schemeClr val="dk2"/>
            </a:solidFill>
            <a:prstDash val="solid"/>
            <a:round/>
            <a:headEnd type="none" w="med" len="med"/>
            <a:tailEnd type="stealth" w="med" len="med"/>
          </a:ln>
        </p:spPr>
      </p:cxnSp>
      <p:cxnSp>
        <p:nvCxnSpPr>
          <p:cNvPr id="495" name="Google Shape;495;p60"/>
          <p:cNvCxnSpPr>
            <a:stCxn id="475" idx="1"/>
          </p:cNvCxnSpPr>
          <p:nvPr/>
        </p:nvCxnSpPr>
        <p:spPr>
          <a:xfrm rot="10800000">
            <a:off x="2101700" y="1289738"/>
            <a:ext cx="233100" cy="0"/>
          </a:xfrm>
          <a:prstGeom prst="straightConnector1">
            <a:avLst/>
          </a:prstGeom>
          <a:noFill/>
          <a:ln w="19050" cap="flat" cmpd="sng">
            <a:solidFill>
              <a:schemeClr val="dk2"/>
            </a:solidFill>
            <a:prstDash val="solid"/>
            <a:round/>
            <a:headEnd type="stealth" w="med" len="med"/>
            <a:tailEnd type="none" w="med" len="med"/>
          </a:ln>
        </p:spPr>
      </p:cxnSp>
      <p:cxnSp>
        <p:nvCxnSpPr>
          <p:cNvPr id="496" name="Google Shape;496;p60"/>
          <p:cNvCxnSpPr/>
          <p:nvPr/>
        </p:nvCxnSpPr>
        <p:spPr>
          <a:xfrm>
            <a:off x="2110350" y="1297488"/>
            <a:ext cx="0" cy="3048900"/>
          </a:xfrm>
          <a:prstGeom prst="straightConnector1">
            <a:avLst/>
          </a:prstGeom>
          <a:noFill/>
          <a:ln w="19050" cap="flat" cmpd="sng">
            <a:solidFill>
              <a:schemeClr val="dk2"/>
            </a:solidFill>
            <a:prstDash val="solid"/>
            <a:round/>
            <a:headEnd type="none" w="med" len="med"/>
            <a:tailEnd type="none" w="med" len="med"/>
          </a:ln>
        </p:spPr>
      </p:cxnSp>
      <p:cxnSp>
        <p:nvCxnSpPr>
          <p:cNvPr id="497" name="Google Shape;497;p60"/>
          <p:cNvCxnSpPr>
            <a:stCxn id="482" idx="1"/>
          </p:cNvCxnSpPr>
          <p:nvPr/>
        </p:nvCxnSpPr>
        <p:spPr>
          <a:xfrm rot="10800000">
            <a:off x="2110400" y="4342988"/>
            <a:ext cx="1013700" cy="0"/>
          </a:xfrm>
          <a:prstGeom prst="straightConnector1">
            <a:avLst/>
          </a:prstGeom>
          <a:noFill/>
          <a:ln w="19050" cap="flat" cmpd="sng">
            <a:solidFill>
              <a:schemeClr val="dk2"/>
            </a:solidFill>
            <a:prstDash val="solid"/>
            <a:round/>
            <a:headEnd type="none" w="med" len="med"/>
            <a:tailEnd type="none" w="med" len="med"/>
          </a:ln>
        </p:spPr>
      </p:cxnSp>
      <p:cxnSp>
        <p:nvCxnSpPr>
          <p:cNvPr id="498" name="Google Shape;498;p60"/>
          <p:cNvCxnSpPr>
            <a:stCxn id="478" idx="3"/>
          </p:cNvCxnSpPr>
          <p:nvPr/>
        </p:nvCxnSpPr>
        <p:spPr>
          <a:xfrm>
            <a:off x="5021900" y="3533413"/>
            <a:ext cx="155400" cy="0"/>
          </a:xfrm>
          <a:prstGeom prst="straightConnector1">
            <a:avLst/>
          </a:prstGeom>
          <a:noFill/>
          <a:ln w="19050" cap="flat" cmpd="sng">
            <a:solidFill>
              <a:schemeClr val="dk2"/>
            </a:solidFill>
            <a:prstDash val="solid"/>
            <a:round/>
            <a:headEnd type="none" w="med" len="med"/>
            <a:tailEnd type="none" w="med" len="med"/>
          </a:ln>
        </p:spPr>
      </p:cxnSp>
      <p:cxnSp>
        <p:nvCxnSpPr>
          <p:cNvPr id="499" name="Google Shape;499;p60"/>
          <p:cNvCxnSpPr/>
          <p:nvPr/>
        </p:nvCxnSpPr>
        <p:spPr>
          <a:xfrm rot="10800000">
            <a:off x="5177175" y="3093238"/>
            <a:ext cx="0" cy="447000"/>
          </a:xfrm>
          <a:prstGeom prst="straightConnector1">
            <a:avLst/>
          </a:prstGeom>
          <a:noFill/>
          <a:ln w="19050" cap="flat" cmpd="sng">
            <a:solidFill>
              <a:schemeClr val="dk2"/>
            </a:solidFill>
            <a:prstDash val="solid"/>
            <a:round/>
            <a:headEnd type="none" w="med" len="med"/>
            <a:tailEnd type="none" w="med" len="med"/>
          </a:ln>
        </p:spPr>
      </p:cxnSp>
      <p:cxnSp>
        <p:nvCxnSpPr>
          <p:cNvPr id="500" name="Google Shape;500;p60"/>
          <p:cNvCxnSpPr/>
          <p:nvPr/>
        </p:nvCxnSpPr>
        <p:spPr>
          <a:xfrm>
            <a:off x="3687575" y="3084613"/>
            <a:ext cx="1489500" cy="0"/>
          </a:xfrm>
          <a:prstGeom prst="straightConnector1">
            <a:avLst/>
          </a:prstGeom>
          <a:noFill/>
          <a:ln w="19050" cap="flat" cmpd="sng">
            <a:solidFill>
              <a:schemeClr val="dk2"/>
            </a:solidFill>
            <a:prstDash val="solid"/>
            <a:round/>
            <a:headEnd type="stealth" w="med" len="med"/>
            <a:tailEnd type="none" w="med" len="med"/>
          </a:ln>
        </p:spPr>
      </p:cxnSp>
      <p:cxnSp>
        <p:nvCxnSpPr>
          <p:cNvPr id="501" name="Google Shape;501;p60"/>
          <p:cNvCxnSpPr>
            <a:stCxn id="476" idx="3"/>
            <a:endCxn id="485" idx="1"/>
          </p:cNvCxnSpPr>
          <p:nvPr/>
        </p:nvCxnSpPr>
        <p:spPr>
          <a:xfrm rot="10800000" flipH="1">
            <a:off x="4082150" y="2026388"/>
            <a:ext cx="1969800" cy="28200"/>
          </a:xfrm>
          <a:prstGeom prst="straightConnector1">
            <a:avLst/>
          </a:prstGeom>
          <a:noFill/>
          <a:ln w="19050" cap="flat" cmpd="sng">
            <a:solidFill>
              <a:schemeClr val="dk2"/>
            </a:solidFill>
            <a:prstDash val="solid"/>
            <a:round/>
            <a:headEnd type="none" w="med" len="med"/>
            <a:tailEnd type="stealth" w="med" len="med"/>
          </a:ln>
        </p:spPr>
      </p:cxnSp>
      <p:cxnSp>
        <p:nvCxnSpPr>
          <p:cNvPr id="502" name="Google Shape;502;p60"/>
          <p:cNvCxnSpPr/>
          <p:nvPr/>
        </p:nvCxnSpPr>
        <p:spPr>
          <a:xfrm rot="10800000" flipH="1">
            <a:off x="5488150" y="1389500"/>
            <a:ext cx="568200" cy="665100"/>
          </a:xfrm>
          <a:prstGeom prst="straightConnector1">
            <a:avLst/>
          </a:prstGeom>
          <a:noFill/>
          <a:ln w="19050" cap="flat" cmpd="sng">
            <a:solidFill>
              <a:schemeClr val="dk2"/>
            </a:solidFill>
            <a:prstDash val="solid"/>
            <a:round/>
            <a:headEnd type="none" w="med" len="med"/>
            <a:tailEnd type="stealth" w="med" len="med"/>
          </a:ln>
        </p:spPr>
      </p:cxnSp>
      <p:cxnSp>
        <p:nvCxnSpPr>
          <p:cNvPr id="503" name="Google Shape;503;p60"/>
          <p:cNvCxnSpPr>
            <a:endCxn id="486" idx="1"/>
          </p:cNvCxnSpPr>
          <p:nvPr/>
        </p:nvCxnSpPr>
        <p:spPr>
          <a:xfrm>
            <a:off x="5492500" y="2033013"/>
            <a:ext cx="559500" cy="689400"/>
          </a:xfrm>
          <a:prstGeom prst="straightConnector1">
            <a:avLst/>
          </a:prstGeom>
          <a:noFill/>
          <a:ln w="19050" cap="flat" cmpd="sng">
            <a:solidFill>
              <a:schemeClr val="dk2"/>
            </a:solidFill>
            <a:prstDash val="solid"/>
            <a:round/>
            <a:headEnd type="none" w="med" len="med"/>
            <a:tailEnd type="stealth" w="med" len="med"/>
          </a:ln>
        </p:spPr>
      </p:cxnSp>
      <p:sp>
        <p:nvSpPr>
          <p:cNvPr id="504" name="Google Shape;504;p60"/>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(입차 시 데이터 전달)</a:t>
            </a:r>
            <a:endParaRPr sz="2000" b="1">
              <a:solidFill>
                <a:schemeClr val="dk1"/>
              </a:solidFill>
              <a:latin typeface="Do Hyeon"/>
              <a:ea typeface="Do Hyeon"/>
              <a:cs typeface="Do Hyeon"/>
              <a:sym typeface="Do Hye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61"/>
          <p:cNvGrpSpPr/>
          <p:nvPr/>
        </p:nvGrpSpPr>
        <p:grpSpPr>
          <a:xfrm>
            <a:off x="159584" y="177763"/>
            <a:ext cx="8857869" cy="4809744"/>
            <a:chOff x="212779" y="237018"/>
            <a:chExt cx="11810492" cy="6412992"/>
          </a:xfrm>
        </p:grpSpPr>
        <p:sp>
          <p:nvSpPr>
            <p:cNvPr id="510" name="Google Shape;510;p61"/>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511" name="Google Shape;511;p61"/>
            <p:cNvGrpSpPr/>
            <p:nvPr/>
          </p:nvGrpSpPr>
          <p:grpSpPr>
            <a:xfrm>
              <a:off x="212779" y="237018"/>
              <a:ext cx="11810492" cy="6412992"/>
              <a:chOff x="212779" y="237018"/>
              <a:chExt cx="11810492" cy="6412992"/>
            </a:xfrm>
          </p:grpSpPr>
          <p:sp>
            <p:nvSpPr>
              <p:cNvPr id="512" name="Google Shape;512;p61"/>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513" name="Google Shape;513;p61"/>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514" name="Google Shape;514;p61"/>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515" name="Google Shape;515;p61"/>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516" name="Google Shape;516;p61"/>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517" name="Google Shape;517;p61"/>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518" name="Google Shape;518;p61"/>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519" name="Google Shape;519;p61"/>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520" name="Google Shape;520;p61"/>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521" name="Google Shape;521;p61"/>
          <p:cNvPicPr preferRelativeResize="0"/>
          <p:nvPr/>
        </p:nvPicPr>
        <p:blipFill rotWithShape="1">
          <a:blip r:embed="rId3">
            <a:alphaModFix/>
          </a:blip>
          <a:srcRect/>
          <a:stretch/>
        </p:blipFill>
        <p:spPr>
          <a:xfrm>
            <a:off x="388297" y="1975329"/>
            <a:ext cx="3631342" cy="296152"/>
          </a:xfrm>
          <a:prstGeom prst="rect">
            <a:avLst/>
          </a:prstGeom>
          <a:noFill/>
          <a:ln>
            <a:noFill/>
          </a:ln>
        </p:spPr>
      </p:pic>
      <p:pic>
        <p:nvPicPr>
          <p:cNvPr id="522" name="Google Shape;522;p61"/>
          <p:cNvPicPr preferRelativeResize="0"/>
          <p:nvPr/>
        </p:nvPicPr>
        <p:blipFill rotWithShape="1">
          <a:blip r:embed="rId4">
            <a:alphaModFix/>
          </a:blip>
          <a:srcRect/>
          <a:stretch/>
        </p:blipFill>
        <p:spPr>
          <a:xfrm>
            <a:off x="388297" y="2761067"/>
            <a:ext cx="1505911" cy="724792"/>
          </a:xfrm>
          <a:prstGeom prst="rect">
            <a:avLst/>
          </a:prstGeom>
          <a:noFill/>
          <a:ln>
            <a:noFill/>
          </a:ln>
        </p:spPr>
      </p:pic>
      <p:pic>
        <p:nvPicPr>
          <p:cNvPr id="523" name="Google Shape;523;p61"/>
          <p:cNvPicPr preferRelativeResize="0"/>
          <p:nvPr/>
        </p:nvPicPr>
        <p:blipFill rotWithShape="1">
          <a:blip r:embed="rId5">
            <a:alphaModFix/>
          </a:blip>
          <a:srcRect t="4789"/>
          <a:stretch/>
        </p:blipFill>
        <p:spPr>
          <a:xfrm>
            <a:off x="388297" y="3959992"/>
            <a:ext cx="4694345" cy="503916"/>
          </a:xfrm>
          <a:prstGeom prst="rect">
            <a:avLst/>
          </a:prstGeom>
          <a:noFill/>
          <a:ln>
            <a:noFill/>
          </a:ln>
        </p:spPr>
      </p:pic>
      <p:sp>
        <p:nvSpPr>
          <p:cNvPr id="524" name="Google Shape;524;p61"/>
          <p:cNvSpPr txBox="1"/>
          <p:nvPr/>
        </p:nvSpPr>
        <p:spPr>
          <a:xfrm>
            <a:off x="388297" y="1673531"/>
            <a:ext cx="2137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ko" sz="1200" i="0" u="none" strike="noStrike" cap="none">
                <a:solidFill>
                  <a:srgbClr val="000000"/>
                </a:solidFill>
                <a:latin typeface="Noto Sans KR"/>
                <a:ea typeface="Noto Sans KR"/>
                <a:cs typeface="Noto Sans KR"/>
                <a:sym typeface="Noto Sans KR"/>
              </a:rPr>
              <a:t>websocket 설정 수정</a:t>
            </a:r>
            <a:endParaRPr sz="1400" i="0" u="none" strike="noStrike" cap="none">
              <a:solidFill>
                <a:srgbClr val="000000"/>
              </a:solidFill>
              <a:latin typeface="Noto Sans KR"/>
              <a:ea typeface="Noto Sans KR"/>
              <a:cs typeface="Noto Sans KR"/>
              <a:sym typeface="Noto Sans KR"/>
            </a:endParaRPr>
          </a:p>
        </p:txBody>
      </p:sp>
      <p:sp>
        <p:nvSpPr>
          <p:cNvPr id="525" name="Google Shape;525;p61"/>
          <p:cNvSpPr txBox="1"/>
          <p:nvPr/>
        </p:nvSpPr>
        <p:spPr>
          <a:xfrm>
            <a:off x="388297" y="2458892"/>
            <a:ext cx="2757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800"/>
              </a:spcBef>
              <a:spcAft>
                <a:spcPts val="2800"/>
              </a:spcAft>
              <a:buClr>
                <a:srgbClr val="000000"/>
              </a:buClr>
              <a:buSzPts val="1200"/>
              <a:buFont typeface="Arial"/>
              <a:buNone/>
            </a:pPr>
            <a:r>
              <a:rPr lang="ko" sz="1200" i="0" u="none" strike="noStrike" cap="none">
                <a:solidFill>
                  <a:srgbClr val="000000"/>
                </a:solidFill>
                <a:latin typeface="Noto Sans KR"/>
                <a:ea typeface="Noto Sans KR"/>
                <a:cs typeface="Noto Sans KR"/>
                <a:sym typeface="Noto Sans KR"/>
              </a:rPr>
              <a:t>websocket과 mqtt 포트 번호 할당</a:t>
            </a:r>
            <a:endParaRPr sz="1200" i="0" u="none" strike="noStrike" cap="none">
              <a:solidFill>
                <a:srgbClr val="000000"/>
              </a:solidFill>
              <a:latin typeface="Noto Sans KR"/>
              <a:ea typeface="Noto Sans KR"/>
              <a:cs typeface="Noto Sans KR"/>
              <a:sym typeface="Noto Sans KR"/>
            </a:endParaRPr>
          </a:p>
        </p:txBody>
      </p:sp>
      <p:sp>
        <p:nvSpPr>
          <p:cNvPr id="526" name="Google Shape;526;p61"/>
          <p:cNvSpPr txBox="1"/>
          <p:nvPr/>
        </p:nvSpPr>
        <p:spPr>
          <a:xfrm>
            <a:off x="388297" y="3694544"/>
            <a:ext cx="2757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800"/>
              </a:spcBef>
              <a:spcAft>
                <a:spcPts val="2800"/>
              </a:spcAft>
              <a:buClr>
                <a:srgbClr val="000000"/>
              </a:buClr>
              <a:buSzPts val="1200"/>
              <a:buFont typeface="Arial"/>
              <a:buNone/>
            </a:pPr>
            <a:r>
              <a:rPr lang="ko" sz="1200" i="0" u="none" strike="noStrike" cap="none">
                <a:solidFill>
                  <a:srgbClr val="000000"/>
                </a:solidFill>
                <a:latin typeface="Noto Sans KR"/>
                <a:ea typeface="Noto Sans KR"/>
                <a:cs typeface="Noto Sans KR"/>
                <a:sym typeface="Noto Sans KR"/>
              </a:rPr>
              <a:t>mqtt 실행</a:t>
            </a:r>
            <a:endParaRPr sz="1200" i="0" u="none" strike="noStrike" cap="none">
              <a:solidFill>
                <a:srgbClr val="000000"/>
              </a:solidFill>
              <a:latin typeface="Noto Sans KR"/>
              <a:ea typeface="Noto Sans KR"/>
              <a:cs typeface="Noto Sans KR"/>
              <a:sym typeface="Noto Sans KR"/>
            </a:endParaRPr>
          </a:p>
        </p:txBody>
      </p:sp>
      <p:sp>
        <p:nvSpPr>
          <p:cNvPr id="527" name="Google Shape;527;p61"/>
          <p:cNvSpPr/>
          <p:nvPr/>
        </p:nvSpPr>
        <p:spPr>
          <a:xfrm>
            <a:off x="5498307" y="2027602"/>
            <a:ext cx="3044100" cy="2415000"/>
          </a:xfrm>
          <a:prstGeom prst="roundRect">
            <a:avLst>
              <a:gd name="adj" fmla="val 16667"/>
            </a:avLst>
          </a:prstGeom>
          <a:solidFill>
            <a:srgbClr val="FFFFFF"/>
          </a:solidFill>
          <a:ln w="76200"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highlight>
                <a:srgbClr val="FFFFFF"/>
              </a:highlight>
              <a:latin typeface="Arial"/>
              <a:ea typeface="Arial"/>
              <a:cs typeface="Arial"/>
              <a:sym typeface="Arial"/>
            </a:endParaRPr>
          </a:p>
        </p:txBody>
      </p:sp>
      <p:pic>
        <p:nvPicPr>
          <p:cNvPr id="528" name="Google Shape;528;p61"/>
          <p:cNvPicPr preferRelativeResize="0"/>
          <p:nvPr/>
        </p:nvPicPr>
        <p:blipFill rotWithShape="1">
          <a:blip r:embed="rId6">
            <a:alphaModFix/>
          </a:blip>
          <a:srcRect/>
          <a:stretch/>
        </p:blipFill>
        <p:spPr>
          <a:xfrm>
            <a:off x="6056163" y="1551014"/>
            <a:ext cx="938899" cy="820114"/>
          </a:xfrm>
          <a:prstGeom prst="rect">
            <a:avLst/>
          </a:prstGeom>
          <a:noFill/>
          <a:ln>
            <a:noFill/>
          </a:ln>
        </p:spPr>
      </p:pic>
      <p:sp>
        <p:nvSpPr>
          <p:cNvPr id="529" name="Google Shape;529;p61"/>
          <p:cNvSpPr/>
          <p:nvPr/>
        </p:nvSpPr>
        <p:spPr>
          <a:xfrm>
            <a:off x="5998151" y="2689208"/>
            <a:ext cx="1994700" cy="1408200"/>
          </a:xfrm>
          <a:prstGeom prst="roundRect">
            <a:avLst>
              <a:gd name="adj" fmla="val 16667"/>
            </a:avLst>
          </a:prstGeom>
          <a:solidFill>
            <a:srgbClr val="FFFFFF"/>
          </a:solidFill>
          <a:ln w="76200"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highlight>
                <a:srgbClr val="FFFFFF"/>
              </a:highlight>
              <a:latin typeface="Arial"/>
              <a:ea typeface="Arial"/>
              <a:cs typeface="Arial"/>
              <a:sym typeface="Arial"/>
            </a:endParaRPr>
          </a:p>
        </p:txBody>
      </p:sp>
      <p:sp>
        <p:nvSpPr>
          <p:cNvPr id="530" name="Google Shape;530;p61"/>
          <p:cNvSpPr/>
          <p:nvPr/>
        </p:nvSpPr>
        <p:spPr>
          <a:xfrm>
            <a:off x="354825" y="3744578"/>
            <a:ext cx="4761300" cy="77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1" name="Google Shape;531;p61"/>
          <p:cNvPicPr preferRelativeResize="0"/>
          <p:nvPr/>
        </p:nvPicPr>
        <p:blipFill rotWithShape="1">
          <a:blip r:embed="rId7">
            <a:alphaModFix/>
          </a:blip>
          <a:srcRect/>
          <a:stretch/>
        </p:blipFill>
        <p:spPr>
          <a:xfrm>
            <a:off x="6270225" y="2485308"/>
            <a:ext cx="801136" cy="503916"/>
          </a:xfrm>
          <a:prstGeom prst="rect">
            <a:avLst/>
          </a:prstGeom>
          <a:noFill/>
          <a:ln>
            <a:noFill/>
          </a:ln>
        </p:spPr>
      </p:pic>
      <p:pic>
        <p:nvPicPr>
          <p:cNvPr id="532" name="Google Shape;532;p61"/>
          <p:cNvPicPr preferRelativeResize="0"/>
          <p:nvPr/>
        </p:nvPicPr>
        <p:blipFill rotWithShape="1">
          <a:blip r:embed="rId8">
            <a:alphaModFix/>
          </a:blip>
          <a:srcRect l="19082" r="20585"/>
          <a:stretch/>
        </p:blipFill>
        <p:spPr>
          <a:xfrm>
            <a:off x="6270226" y="3339788"/>
            <a:ext cx="597306" cy="404790"/>
          </a:xfrm>
          <a:prstGeom prst="rect">
            <a:avLst/>
          </a:prstGeom>
          <a:noFill/>
          <a:ln>
            <a:noFill/>
          </a:ln>
        </p:spPr>
      </p:pic>
      <p:pic>
        <p:nvPicPr>
          <p:cNvPr id="533" name="Google Shape;533;p61"/>
          <p:cNvPicPr preferRelativeResize="0"/>
          <p:nvPr/>
        </p:nvPicPr>
        <p:blipFill rotWithShape="1">
          <a:blip r:embed="rId9">
            <a:alphaModFix/>
          </a:blip>
          <a:srcRect l="32639" t="17380" r="31981" b="17961"/>
          <a:stretch/>
        </p:blipFill>
        <p:spPr>
          <a:xfrm>
            <a:off x="7165821" y="3307888"/>
            <a:ext cx="597306" cy="468589"/>
          </a:xfrm>
          <a:prstGeom prst="rect">
            <a:avLst/>
          </a:prstGeom>
          <a:noFill/>
          <a:ln>
            <a:noFill/>
          </a:ln>
        </p:spPr>
      </p:pic>
      <p:sp>
        <p:nvSpPr>
          <p:cNvPr id="534" name="Google Shape;534;p61"/>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(입차 시 데이터 전달)</a:t>
            </a:r>
            <a:endParaRPr sz="2000" b="1">
              <a:solidFill>
                <a:schemeClr val="dk1"/>
              </a:solidFill>
              <a:latin typeface="Do Hyeon"/>
              <a:ea typeface="Do Hyeon"/>
              <a:cs typeface="Do Hyeon"/>
              <a:sym typeface="Do Hyeon"/>
            </a:endParaRPr>
          </a:p>
        </p:txBody>
      </p:sp>
      <p:sp>
        <p:nvSpPr>
          <p:cNvPr id="535" name="Google Shape;535;p61"/>
          <p:cNvSpPr/>
          <p:nvPr/>
        </p:nvSpPr>
        <p:spPr>
          <a:xfrm>
            <a:off x="421025" y="1191850"/>
            <a:ext cx="1389600" cy="4080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44546A"/>
                </a:solidFill>
                <a:latin typeface="Do Hyeon"/>
                <a:ea typeface="Do Hyeon"/>
                <a:cs typeface="Do Hyeon"/>
                <a:sym typeface="Do Hyeon"/>
              </a:rPr>
              <a:t>통신 - MQTT</a:t>
            </a:r>
            <a:endParaRPr sz="1500" i="0" u="none" strike="noStrike" cap="none">
              <a:solidFill>
                <a:srgbClr val="44546A"/>
              </a:solidFill>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62"/>
          <p:cNvGrpSpPr/>
          <p:nvPr/>
        </p:nvGrpSpPr>
        <p:grpSpPr>
          <a:xfrm>
            <a:off x="159584" y="177763"/>
            <a:ext cx="8857869" cy="4809744"/>
            <a:chOff x="212779" y="237018"/>
            <a:chExt cx="11810492" cy="6412992"/>
          </a:xfrm>
        </p:grpSpPr>
        <p:sp>
          <p:nvSpPr>
            <p:cNvPr id="541" name="Google Shape;541;p62"/>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542" name="Google Shape;542;p62"/>
            <p:cNvGrpSpPr/>
            <p:nvPr/>
          </p:nvGrpSpPr>
          <p:grpSpPr>
            <a:xfrm>
              <a:off x="212779" y="237018"/>
              <a:ext cx="11810492" cy="6412992"/>
              <a:chOff x="212779" y="237018"/>
              <a:chExt cx="11810492" cy="6412992"/>
            </a:xfrm>
          </p:grpSpPr>
          <p:sp>
            <p:nvSpPr>
              <p:cNvPr id="543" name="Google Shape;543;p62"/>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544" name="Google Shape;544;p62"/>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545" name="Google Shape;545;p62"/>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546" name="Google Shape;546;p62"/>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547" name="Google Shape;547;p62"/>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548" name="Google Shape;548;p62"/>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549" name="Google Shape;549;p62"/>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550" name="Google Shape;550;p62"/>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551" name="Google Shape;551;p62"/>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552" name="Google Shape;552;p62"/>
          <p:cNvPicPr preferRelativeResize="0"/>
          <p:nvPr/>
        </p:nvPicPr>
        <p:blipFill>
          <a:blip r:embed="rId3">
            <a:alphaModFix/>
          </a:blip>
          <a:stretch>
            <a:fillRect/>
          </a:stretch>
        </p:blipFill>
        <p:spPr>
          <a:xfrm>
            <a:off x="956250" y="525000"/>
            <a:ext cx="7664773" cy="4386300"/>
          </a:xfrm>
          <a:prstGeom prst="rect">
            <a:avLst/>
          </a:prstGeom>
          <a:noFill/>
          <a:ln>
            <a:noFill/>
          </a:ln>
        </p:spPr>
      </p:pic>
      <p:sp>
        <p:nvSpPr>
          <p:cNvPr id="553" name="Google Shape;553;p62"/>
          <p:cNvSpPr/>
          <p:nvPr/>
        </p:nvSpPr>
        <p:spPr>
          <a:xfrm>
            <a:off x="2888400" y="3316263"/>
            <a:ext cx="990600" cy="1515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p:cNvSpPr/>
          <p:nvPr/>
        </p:nvSpPr>
        <p:spPr>
          <a:xfrm>
            <a:off x="6469800" y="800025"/>
            <a:ext cx="22206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입차 원본</a:t>
            </a:r>
            <a:endParaRPr sz="1500">
              <a:solidFill>
                <a:srgbClr val="FFFFFF"/>
              </a:solidFill>
              <a:latin typeface="Noto Sans KR"/>
              <a:ea typeface="Noto Sans KR"/>
              <a:cs typeface="Noto Sans KR"/>
              <a:sym typeface="Noto Sans KR"/>
            </a:endParaRPr>
          </a:p>
          <a:p>
            <a:pPr marL="0" marR="0" lvl="0" indent="0" algn="ctr" rtl="0">
              <a:lnSpc>
                <a:spcPct val="115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이미지 데이터 저장</a:t>
            </a:r>
            <a:endParaRPr sz="1500">
              <a:solidFill>
                <a:srgbClr val="FFFFFF"/>
              </a:solidFill>
              <a:latin typeface="Noto Sans KR"/>
              <a:ea typeface="Noto Sans KR"/>
              <a:cs typeface="Noto Sans KR"/>
              <a:sym typeface="Noto Sans K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pSp>
        <p:nvGrpSpPr>
          <p:cNvPr id="559" name="Google Shape;559;p63"/>
          <p:cNvGrpSpPr/>
          <p:nvPr/>
        </p:nvGrpSpPr>
        <p:grpSpPr>
          <a:xfrm>
            <a:off x="159584" y="177763"/>
            <a:ext cx="8857869" cy="4809744"/>
            <a:chOff x="212779" y="237018"/>
            <a:chExt cx="11810492" cy="6412992"/>
          </a:xfrm>
        </p:grpSpPr>
        <p:sp>
          <p:nvSpPr>
            <p:cNvPr id="560" name="Google Shape;560;p63"/>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561" name="Google Shape;561;p63"/>
            <p:cNvGrpSpPr/>
            <p:nvPr/>
          </p:nvGrpSpPr>
          <p:grpSpPr>
            <a:xfrm>
              <a:off x="212779" y="237018"/>
              <a:ext cx="11810492" cy="6412992"/>
              <a:chOff x="212779" y="237018"/>
              <a:chExt cx="11810492" cy="6412992"/>
            </a:xfrm>
          </p:grpSpPr>
          <p:sp>
            <p:nvSpPr>
              <p:cNvPr id="562" name="Google Shape;562;p63"/>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563" name="Google Shape;563;p63"/>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564" name="Google Shape;564;p63"/>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565" name="Google Shape;565;p63"/>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566" name="Google Shape;566;p63"/>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567" name="Google Shape;567;p63"/>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568" name="Google Shape;568;p63"/>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569" name="Google Shape;569;p63"/>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570" name="Google Shape;570;p63"/>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571" name="Google Shape;571;p63"/>
          <p:cNvSpPr/>
          <p:nvPr/>
        </p:nvSpPr>
        <p:spPr>
          <a:xfrm>
            <a:off x="1129800" y="2310675"/>
            <a:ext cx="2097000" cy="2192400"/>
          </a:xfrm>
          <a:prstGeom prst="roundRect">
            <a:avLst>
              <a:gd name="adj" fmla="val 16667"/>
            </a:avLst>
          </a:prstGeom>
          <a:solidFill>
            <a:srgbClr val="FFFFFF"/>
          </a:solidFill>
          <a:ln w="11430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3"/>
          <p:cNvSpPr txBox="1"/>
          <p:nvPr/>
        </p:nvSpPr>
        <p:spPr>
          <a:xfrm>
            <a:off x="1320575" y="3995400"/>
            <a:ext cx="171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200">
                <a:solidFill>
                  <a:schemeClr val="dk1"/>
                </a:solidFill>
                <a:highlight>
                  <a:schemeClr val="lt1"/>
                </a:highlight>
                <a:latin typeface="Noto Sans KR"/>
                <a:ea typeface="Noto Sans KR"/>
                <a:cs typeface="Noto Sans KR"/>
                <a:sym typeface="Noto Sans KR"/>
              </a:rPr>
              <a:t>/home/lab28/mount/</a:t>
            </a:r>
            <a:endParaRPr sz="1200">
              <a:solidFill>
                <a:schemeClr val="dk1"/>
              </a:solidFill>
              <a:highlight>
                <a:schemeClr val="lt1"/>
              </a:highlight>
              <a:latin typeface="Noto Sans KR"/>
              <a:ea typeface="Noto Sans KR"/>
              <a:cs typeface="Noto Sans KR"/>
              <a:sym typeface="Noto Sans KR"/>
            </a:endParaRPr>
          </a:p>
        </p:txBody>
      </p:sp>
      <p:sp>
        <p:nvSpPr>
          <p:cNvPr id="573" name="Google Shape;573;p63"/>
          <p:cNvSpPr/>
          <p:nvPr/>
        </p:nvSpPr>
        <p:spPr>
          <a:xfrm>
            <a:off x="4951825" y="1270400"/>
            <a:ext cx="3341700" cy="3484500"/>
          </a:xfrm>
          <a:prstGeom prst="roundRect">
            <a:avLst>
              <a:gd name="adj" fmla="val 16667"/>
            </a:avLst>
          </a:prstGeom>
          <a:solidFill>
            <a:schemeClr val="lt1"/>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1050">
              <a:solidFill>
                <a:schemeClr val="dk1"/>
              </a:solidFill>
              <a:highlight>
                <a:srgbClr val="FFFFFF"/>
              </a:highlight>
            </a:endParaRPr>
          </a:p>
        </p:txBody>
      </p:sp>
      <p:pic>
        <p:nvPicPr>
          <p:cNvPr id="574" name="Google Shape;574;p63"/>
          <p:cNvPicPr preferRelativeResize="0"/>
          <p:nvPr/>
        </p:nvPicPr>
        <p:blipFill>
          <a:blip r:embed="rId3">
            <a:alphaModFix/>
          </a:blip>
          <a:stretch>
            <a:fillRect/>
          </a:stretch>
        </p:blipFill>
        <p:spPr>
          <a:xfrm>
            <a:off x="5294975" y="680300"/>
            <a:ext cx="1256766" cy="942575"/>
          </a:xfrm>
          <a:prstGeom prst="rect">
            <a:avLst/>
          </a:prstGeom>
          <a:noFill/>
          <a:ln>
            <a:noFill/>
          </a:ln>
        </p:spPr>
      </p:pic>
      <p:pic>
        <p:nvPicPr>
          <p:cNvPr id="575" name="Google Shape;575;p63"/>
          <p:cNvPicPr preferRelativeResize="0"/>
          <p:nvPr/>
        </p:nvPicPr>
        <p:blipFill>
          <a:blip r:embed="rId4">
            <a:alphaModFix/>
          </a:blip>
          <a:stretch>
            <a:fillRect/>
          </a:stretch>
        </p:blipFill>
        <p:spPr>
          <a:xfrm>
            <a:off x="1247675" y="2590300"/>
            <a:ext cx="1855800" cy="1289000"/>
          </a:xfrm>
          <a:prstGeom prst="rect">
            <a:avLst/>
          </a:prstGeom>
          <a:noFill/>
          <a:ln>
            <a:noFill/>
          </a:ln>
        </p:spPr>
      </p:pic>
      <p:sp>
        <p:nvSpPr>
          <p:cNvPr id="576" name="Google Shape;576;p63"/>
          <p:cNvSpPr txBox="1"/>
          <p:nvPr/>
        </p:nvSpPr>
        <p:spPr>
          <a:xfrm>
            <a:off x="5404725" y="1910475"/>
            <a:ext cx="2543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a:latin typeface="Noto Sans KR"/>
                <a:ea typeface="Noto Sans KR"/>
                <a:cs typeface="Noto Sans KR"/>
                <a:sym typeface="Noto Sans KR"/>
              </a:rPr>
              <a:t>disable_img/ , number_img/</a:t>
            </a:r>
            <a:endParaRPr sz="1300">
              <a:latin typeface="Noto Sans KR"/>
              <a:ea typeface="Noto Sans KR"/>
              <a:cs typeface="Noto Sans KR"/>
              <a:sym typeface="Noto Sans KR"/>
            </a:endParaRPr>
          </a:p>
        </p:txBody>
      </p:sp>
      <p:cxnSp>
        <p:nvCxnSpPr>
          <p:cNvPr id="577" name="Google Shape;577;p63"/>
          <p:cNvCxnSpPr>
            <a:stCxn id="572" idx="3"/>
            <a:endCxn id="574" idx="1"/>
          </p:cNvCxnSpPr>
          <p:nvPr/>
        </p:nvCxnSpPr>
        <p:spPr>
          <a:xfrm rot="10800000" flipH="1">
            <a:off x="3030575" y="1151550"/>
            <a:ext cx="2264400" cy="3028500"/>
          </a:xfrm>
          <a:prstGeom prst="bentConnector3">
            <a:avLst>
              <a:gd name="adj1" fmla="val 50000"/>
            </a:avLst>
          </a:prstGeom>
          <a:noFill/>
          <a:ln w="28575" cap="flat" cmpd="sng">
            <a:solidFill>
              <a:srgbClr val="CC0000"/>
            </a:solidFill>
            <a:prstDash val="solid"/>
            <a:round/>
            <a:headEnd type="none" w="med" len="med"/>
            <a:tailEnd type="stealth" w="med" len="med"/>
          </a:ln>
        </p:spPr>
      </p:cxnSp>
      <p:pic>
        <p:nvPicPr>
          <p:cNvPr id="578" name="Google Shape;578;p63"/>
          <p:cNvPicPr preferRelativeResize="0"/>
          <p:nvPr/>
        </p:nvPicPr>
        <p:blipFill rotWithShape="1">
          <a:blip r:embed="rId5">
            <a:alphaModFix/>
          </a:blip>
          <a:srcRect t="18825" b="21125"/>
          <a:stretch/>
        </p:blipFill>
        <p:spPr>
          <a:xfrm>
            <a:off x="5404725" y="2368175"/>
            <a:ext cx="2673076" cy="1811876"/>
          </a:xfrm>
          <a:prstGeom prst="rect">
            <a:avLst/>
          </a:prstGeom>
          <a:noFill/>
          <a:ln>
            <a:noFill/>
          </a:ln>
        </p:spPr>
      </p:pic>
      <p:sp>
        <p:nvSpPr>
          <p:cNvPr id="579" name="Google Shape;579;p63"/>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Big data &amp; Cloud (입차 원본 이미지 데이터 저장)</a:t>
            </a:r>
            <a:endParaRPr sz="2000" b="1">
              <a:solidFill>
                <a:schemeClr val="dk1"/>
              </a:solidFill>
              <a:latin typeface="Do Hyeon"/>
              <a:ea typeface="Do Hyeon"/>
              <a:cs typeface="Do Hyeon"/>
              <a:sym typeface="Do Hyeon"/>
            </a:endParaRPr>
          </a:p>
        </p:txBody>
      </p:sp>
      <p:sp>
        <p:nvSpPr>
          <p:cNvPr id="580" name="Google Shape;580;p63"/>
          <p:cNvSpPr/>
          <p:nvPr/>
        </p:nvSpPr>
        <p:spPr>
          <a:xfrm>
            <a:off x="421025" y="1191850"/>
            <a:ext cx="1710000" cy="4080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44546A"/>
                </a:solidFill>
                <a:latin typeface="Do Hyeon"/>
                <a:ea typeface="Do Hyeon"/>
                <a:cs typeface="Do Hyeon"/>
                <a:sym typeface="Do Hyeon"/>
              </a:rPr>
              <a:t>AI 모델과 S3를 연결</a:t>
            </a:r>
            <a:endParaRPr sz="1500" i="0" u="none" strike="noStrike" cap="none">
              <a:solidFill>
                <a:srgbClr val="44546A"/>
              </a:solidFill>
              <a:latin typeface="Do Hyeon"/>
              <a:ea typeface="Do Hyeon"/>
              <a:cs typeface="Do Hyeon"/>
              <a:sym typeface="Do Hyeo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85" name="Google Shape;585;p64"/>
          <p:cNvGrpSpPr/>
          <p:nvPr/>
        </p:nvGrpSpPr>
        <p:grpSpPr>
          <a:xfrm>
            <a:off x="159584" y="177763"/>
            <a:ext cx="8857869" cy="4809744"/>
            <a:chOff x="212779" y="237018"/>
            <a:chExt cx="11810492" cy="6412992"/>
          </a:xfrm>
        </p:grpSpPr>
        <p:sp>
          <p:nvSpPr>
            <p:cNvPr id="586" name="Google Shape;586;p64"/>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587" name="Google Shape;587;p64"/>
            <p:cNvGrpSpPr/>
            <p:nvPr/>
          </p:nvGrpSpPr>
          <p:grpSpPr>
            <a:xfrm>
              <a:off x="212779" y="237018"/>
              <a:ext cx="11810492" cy="6412992"/>
              <a:chOff x="212779" y="237018"/>
              <a:chExt cx="11810492" cy="6412992"/>
            </a:xfrm>
          </p:grpSpPr>
          <p:sp>
            <p:nvSpPr>
              <p:cNvPr id="588" name="Google Shape;588;p64"/>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589" name="Google Shape;589;p64"/>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590" name="Google Shape;590;p64"/>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591" name="Google Shape;591;p64"/>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592" name="Google Shape;592;p64"/>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593" name="Google Shape;593;p64"/>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594" name="Google Shape;594;p64"/>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595" name="Google Shape;595;p64"/>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596" name="Google Shape;596;p64"/>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597" name="Google Shape;597;p64"/>
          <p:cNvPicPr preferRelativeResize="0"/>
          <p:nvPr/>
        </p:nvPicPr>
        <p:blipFill>
          <a:blip r:embed="rId3">
            <a:alphaModFix/>
          </a:blip>
          <a:stretch>
            <a:fillRect/>
          </a:stretch>
        </p:blipFill>
        <p:spPr>
          <a:xfrm>
            <a:off x="858025" y="589800"/>
            <a:ext cx="7649099" cy="4334249"/>
          </a:xfrm>
          <a:prstGeom prst="rect">
            <a:avLst/>
          </a:prstGeom>
          <a:noFill/>
          <a:ln>
            <a:noFill/>
          </a:ln>
        </p:spPr>
      </p:pic>
      <p:sp>
        <p:nvSpPr>
          <p:cNvPr id="598" name="Google Shape;598;p64"/>
          <p:cNvSpPr/>
          <p:nvPr/>
        </p:nvSpPr>
        <p:spPr>
          <a:xfrm>
            <a:off x="2747668" y="3358799"/>
            <a:ext cx="1040400" cy="161100"/>
          </a:xfrm>
          <a:prstGeom prst="lef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4"/>
          <p:cNvSpPr/>
          <p:nvPr/>
        </p:nvSpPr>
        <p:spPr>
          <a:xfrm rot="10800000">
            <a:off x="2747844" y="2501600"/>
            <a:ext cx="649500" cy="161100"/>
          </a:xfrm>
          <a:prstGeom prst="lef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4"/>
          <p:cNvSpPr/>
          <p:nvPr/>
        </p:nvSpPr>
        <p:spPr>
          <a:xfrm rot="10800000">
            <a:off x="4553399" y="2541861"/>
            <a:ext cx="606000" cy="118800"/>
          </a:xfrm>
          <a:prstGeom prst="lef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4"/>
          <p:cNvSpPr/>
          <p:nvPr/>
        </p:nvSpPr>
        <p:spPr>
          <a:xfrm>
            <a:off x="2838428" y="2620420"/>
            <a:ext cx="468300" cy="123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4"/>
          <p:cNvSpPr/>
          <p:nvPr/>
        </p:nvSpPr>
        <p:spPr>
          <a:xfrm>
            <a:off x="4590371" y="2418717"/>
            <a:ext cx="468300" cy="123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4"/>
          <p:cNvSpPr/>
          <p:nvPr/>
        </p:nvSpPr>
        <p:spPr>
          <a:xfrm>
            <a:off x="6469800" y="800025"/>
            <a:ext cx="22206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AI 모델을 통해 판단</a:t>
            </a:r>
            <a:endParaRPr sz="1500">
              <a:solidFill>
                <a:srgbClr val="FFFFFF"/>
              </a:solidFill>
              <a:latin typeface="Noto Sans KR"/>
              <a:ea typeface="Noto Sans KR"/>
              <a:cs typeface="Noto Sans KR"/>
              <a:sym typeface="Noto Sans K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07"/>
        <p:cNvGrpSpPr/>
        <p:nvPr/>
      </p:nvGrpSpPr>
      <p:grpSpPr>
        <a:xfrm>
          <a:off x="0" y="0"/>
          <a:ext cx="0" cy="0"/>
          <a:chOff x="0" y="0"/>
          <a:chExt cx="0" cy="0"/>
        </a:xfrm>
      </p:grpSpPr>
      <p:grpSp>
        <p:nvGrpSpPr>
          <p:cNvPr id="608" name="Google Shape;608;p65"/>
          <p:cNvGrpSpPr/>
          <p:nvPr/>
        </p:nvGrpSpPr>
        <p:grpSpPr>
          <a:xfrm>
            <a:off x="159584" y="177763"/>
            <a:ext cx="8857869" cy="4809744"/>
            <a:chOff x="212779" y="237018"/>
            <a:chExt cx="11810492" cy="6412992"/>
          </a:xfrm>
        </p:grpSpPr>
        <p:sp>
          <p:nvSpPr>
            <p:cNvPr id="609" name="Google Shape;609;p65"/>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610" name="Google Shape;610;p65"/>
            <p:cNvGrpSpPr/>
            <p:nvPr/>
          </p:nvGrpSpPr>
          <p:grpSpPr>
            <a:xfrm>
              <a:off x="212779" y="237018"/>
              <a:ext cx="11810492" cy="6412992"/>
              <a:chOff x="212779" y="237018"/>
              <a:chExt cx="11810492" cy="6412992"/>
            </a:xfrm>
          </p:grpSpPr>
          <p:sp>
            <p:nvSpPr>
              <p:cNvPr id="611" name="Google Shape;611;p65"/>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612" name="Google Shape;612;p65"/>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613" name="Google Shape;613;p65"/>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614" name="Google Shape;614;p65"/>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615" name="Google Shape;615;p65"/>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616" name="Google Shape;616;p65"/>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617" name="Google Shape;617;p65"/>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618" name="Google Shape;618;p65"/>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619" name="Google Shape;619;p65"/>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620" name="Google Shape;620;p65"/>
          <p:cNvSpPr/>
          <p:nvPr/>
        </p:nvSpPr>
        <p:spPr>
          <a:xfrm>
            <a:off x="2378975" y="654175"/>
            <a:ext cx="1610400" cy="11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oto Sans KR"/>
                <a:ea typeface="Noto Sans KR"/>
                <a:cs typeface="Noto Sans KR"/>
                <a:sym typeface="Noto Sans KR"/>
              </a:rPr>
              <a:t>Yolo v5</a:t>
            </a:r>
            <a:endParaRPr>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disable</a:t>
            </a:r>
            <a:endParaRPr>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mark(1,2,3)</a:t>
            </a:r>
            <a:endParaRPr>
              <a:latin typeface="Noto Sans KR"/>
              <a:ea typeface="Noto Sans KR"/>
              <a:cs typeface="Noto Sans KR"/>
              <a:sym typeface="Noto Sans KR"/>
            </a:endParaRPr>
          </a:p>
        </p:txBody>
      </p:sp>
      <p:sp>
        <p:nvSpPr>
          <p:cNvPr id="621" name="Google Shape;621;p65"/>
          <p:cNvSpPr/>
          <p:nvPr/>
        </p:nvSpPr>
        <p:spPr>
          <a:xfrm>
            <a:off x="5440275" y="806575"/>
            <a:ext cx="1610400" cy="11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oto Sans KR"/>
                <a:ea typeface="Noto Sans KR"/>
                <a:cs typeface="Noto Sans KR"/>
                <a:sym typeface="Noto Sans KR"/>
              </a:rPr>
              <a:t>CNN </a:t>
            </a:r>
            <a:endParaRPr>
              <a:latin typeface="Noto Sans KR"/>
              <a:ea typeface="Noto Sans KR"/>
              <a:cs typeface="Noto Sans KR"/>
              <a:sym typeface="Noto Sans KR"/>
            </a:endParaRPr>
          </a:p>
          <a:p>
            <a:pPr marL="0" lvl="0" indent="0" algn="l" rtl="0">
              <a:spcBef>
                <a:spcPts val="0"/>
              </a:spcBef>
              <a:spcAft>
                <a:spcPts val="0"/>
              </a:spcAft>
              <a:buNone/>
            </a:pPr>
            <a:r>
              <a:rPr lang="ko" sz="1100">
                <a:latin typeface="Noto Sans KR"/>
                <a:ea typeface="Noto Sans KR"/>
                <a:cs typeface="Noto Sans KR"/>
                <a:sym typeface="Noto Sans KR"/>
              </a:rPr>
              <a:t>image-classification</a:t>
            </a:r>
            <a:endParaRPr sz="1100">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EfficientNet</a:t>
            </a:r>
            <a:endParaRPr>
              <a:latin typeface="Noto Sans KR"/>
              <a:ea typeface="Noto Sans KR"/>
              <a:cs typeface="Noto Sans KR"/>
              <a:sym typeface="Noto Sans KR"/>
            </a:endParaRPr>
          </a:p>
        </p:txBody>
      </p:sp>
      <p:grpSp>
        <p:nvGrpSpPr>
          <p:cNvPr id="622" name="Google Shape;622;p65"/>
          <p:cNvGrpSpPr/>
          <p:nvPr/>
        </p:nvGrpSpPr>
        <p:grpSpPr>
          <a:xfrm>
            <a:off x="1446636" y="1195229"/>
            <a:ext cx="818700" cy="2659550"/>
            <a:chOff x="1446636" y="1195229"/>
            <a:chExt cx="818700" cy="2659550"/>
          </a:xfrm>
        </p:grpSpPr>
        <p:sp>
          <p:nvSpPr>
            <p:cNvPr id="623" name="Google Shape;623;p65"/>
            <p:cNvSpPr/>
            <p:nvPr/>
          </p:nvSpPr>
          <p:spPr>
            <a:xfrm rot="-2344213">
              <a:off x="1450447" y="1417298"/>
              <a:ext cx="811078" cy="299861"/>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5"/>
            <p:cNvSpPr/>
            <p:nvPr/>
          </p:nvSpPr>
          <p:spPr>
            <a:xfrm rot="-8455787" flipH="1">
              <a:off x="1450447" y="3332848"/>
              <a:ext cx="811078" cy="299861"/>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65"/>
          <p:cNvSpPr/>
          <p:nvPr/>
        </p:nvSpPr>
        <p:spPr>
          <a:xfrm>
            <a:off x="2402275" y="3439500"/>
            <a:ext cx="1610400" cy="11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a:solidFill>
                  <a:schemeClr val="dk1"/>
                </a:solidFill>
                <a:latin typeface="Noto Sans KR"/>
                <a:ea typeface="Noto Sans KR"/>
                <a:cs typeface="Noto Sans KR"/>
                <a:sym typeface="Noto Sans KR"/>
              </a:rPr>
              <a:t>Yolo v5</a:t>
            </a:r>
            <a:endParaRPr>
              <a:solidFill>
                <a:schemeClr val="dk1"/>
              </a:solidFill>
              <a:latin typeface="Noto Sans KR"/>
              <a:ea typeface="Noto Sans KR"/>
              <a:cs typeface="Noto Sans KR"/>
              <a:sym typeface="Noto Sans KR"/>
            </a:endParaRPr>
          </a:p>
          <a:p>
            <a:pPr marL="0" lvl="0" indent="0" algn="l" rtl="0">
              <a:spcBef>
                <a:spcPts val="0"/>
              </a:spcBef>
              <a:spcAft>
                <a:spcPts val="0"/>
              </a:spcAft>
              <a:buNone/>
            </a:pPr>
            <a:r>
              <a:rPr lang="ko">
                <a:solidFill>
                  <a:schemeClr val="dk1"/>
                </a:solidFill>
                <a:latin typeface="Noto Sans KR"/>
                <a:ea typeface="Noto Sans KR"/>
                <a:cs typeface="Noto Sans KR"/>
                <a:sym typeface="Noto Sans KR"/>
              </a:rPr>
              <a:t>license plate</a:t>
            </a:r>
            <a:endParaRPr>
              <a:latin typeface="Noto Sans KR"/>
              <a:ea typeface="Noto Sans KR"/>
              <a:cs typeface="Noto Sans KR"/>
              <a:sym typeface="Noto Sans KR"/>
            </a:endParaRPr>
          </a:p>
        </p:txBody>
      </p:sp>
      <p:sp>
        <p:nvSpPr>
          <p:cNvPr id="626" name="Google Shape;626;p65"/>
          <p:cNvSpPr/>
          <p:nvPr/>
        </p:nvSpPr>
        <p:spPr>
          <a:xfrm>
            <a:off x="4944425" y="3363300"/>
            <a:ext cx="1610400" cy="11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oto Sans KR"/>
                <a:ea typeface="Noto Sans KR"/>
                <a:cs typeface="Noto Sans KR"/>
                <a:sym typeface="Noto Sans KR"/>
              </a:rPr>
              <a:t>Tesseract</a:t>
            </a:r>
            <a:endParaRPr>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Optical character</a:t>
            </a:r>
            <a:endParaRPr>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recognition</a:t>
            </a:r>
            <a:endParaRPr>
              <a:latin typeface="Noto Sans KR"/>
              <a:ea typeface="Noto Sans KR"/>
              <a:cs typeface="Noto Sans KR"/>
              <a:sym typeface="Noto Sans KR"/>
            </a:endParaRPr>
          </a:p>
        </p:txBody>
      </p:sp>
      <p:grpSp>
        <p:nvGrpSpPr>
          <p:cNvPr id="627" name="Google Shape;627;p65"/>
          <p:cNvGrpSpPr/>
          <p:nvPr/>
        </p:nvGrpSpPr>
        <p:grpSpPr>
          <a:xfrm>
            <a:off x="6615101" y="1214550"/>
            <a:ext cx="1538648" cy="3144624"/>
            <a:chOff x="6615101" y="1214550"/>
            <a:chExt cx="1538648" cy="3144624"/>
          </a:xfrm>
        </p:grpSpPr>
        <p:sp>
          <p:nvSpPr>
            <p:cNvPr id="628" name="Google Shape;628;p65"/>
            <p:cNvSpPr/>
            <p:nvPr/>
          </p:nvSpPr>
          <p:spPr>
            <a:xfrm rot="2975353">
              <a:off x="6837848" y="1716973"/>
              <a:ext cx="1458204" cy="299854"/>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5"/>
            <p:cNvSpPr/>
            <p:nvPr/>
          </p:nvSpPr>
          <p:spPr>
            <a:xfrm rot="8996410" flipH="1">
              <a:off x="6606034" y="3765553"/>
              <a:ext cx="1252336" cy="300144"/>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65"/>
          <p:cNvSpPr/>
          <p:nvPr/>
        </p:nvSpPr>
        <p:spPr>
          <a:xfrm>
            <a:off x="420200" y="2156550"/>
            <a:ext cx="1173600" cy="7998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300" b="1">
                <a:solidFill>
                  <a:srgbClr val="44546A"/>
                </a:solidFill>
                <a:latin typeface="Noto Sans KR"/>
                <a:ea typeface="Noto Sans KR"/>
                <a:cs typeface="Noto Sans KR"/>
                <a:sym typeface="Noto Sans KR"/>
              </a:rPr>
              <a:t>S3 bucket</a:t>
            </a:r>
            <a:endParaRPr sz="1300" b="1">
              <a:solidFill>
                <a:srgbClr val="44546A"/>
              </a:solidFill>
              <a:latin typeface="Noto Sans KR"/>
              <a:ea typeface="Noto Sans KR"/>
              <a:cs typeface="Noto Sans KR"/>
              <a:sym typeface="Noto Sans KR"/>
            </a:endParaRPr>
          </a:p>
          <a:p>
            <a:pPr marL="0" marR="0" lvl="0" indent="0" algn="ctr" rtl="0">
              <a:lnSpc>
                <a:spcPct val="115000"/>
              </a:lnSpc>
              <a:spcBef>
                <a:spcPts val="0"/>
              </a:spcBef>
              <a:spcAft>
                <a:spcPts val="0"/>
              </a:spcAft>
              <a:buClr>
                <a:srgbClr val="000000"/>
              </a:buClr>
              <a:buSzPts val="900"/>
              <a:buFont typeface="Arial"/>
              <a:buNone/>
            </a:pPr>
            <a:r>
              <a:rPr lang="ko" sz="1200" b="1">
                <a:solidFill>
                  <a:srgbClr val="44546A"/>
                </a:solidFill>
                <a:latin typeface="Noto Sans KR"/>
                <a:ea typeface="Noto Sans KR"/>
                <a:cs typeface="Noto Sans KR"/>
                <a:sym typeface="Noto Sans KR"/>
              </a:rPr>
              <a:t>(raw image)</a:t>
            </a:r>
            <a:endParaRPr sz="1200" b="1" i="0" u="none" strike="noStrike" cap="none">
              <a:solidFill>
                <a:srgbClr val="44546A"/>
              </a:solidFill>
              <a:latin typeface="Noto Sans KR"/>
              <a:ea typeface="Noto Sans KR"/>
              <a:cs typeface="Noto Sans KR"/>
              <a:sym typeface="Noto Sans KR"/>
            </a:endParaRPr>
          </a:p>
        </p:txBody>
      </p:sp>
      <p:sp>
        <p:nvSpPr>
          <p:cNvPr id="631" name="Google Shape;631;p65"/>
          <p:cNvSpPr/>
          <p:nvPr/>
        </p:nvSpPr>
        <p:spPr>
          <a:xfrm>
            <a:off x="7146350" y="2443050"/>
            <a:ext cx="1670700" cy="10878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300" b="1">
                <a:solidFill>
                  <a:srgbClr val="44546A"/>
                </a:solidFill>
                <a:latin typeface="Noto Sans KR"/>
                <a:ea typeface="Noto Sans KR"/>
                <a:cs typeface="Noto Sans KR"/>
                <a:sym typeface="Noto Sans KR"/>
              </a:rPr>
              <a:t>Django</a:t>
            </a:r>
            <a:endParaRPr sz="1300" b="1">
              <a:solidFill>
                <a:srgbClr val="44546A"/>
              </a:solidFill>
              <a:latin typeface="Noto Sans KR"/>
              <a:ea typeface="Noto Sans KR"/>
              <a:cs typeface="Noto Sans KR"/>
              <a:sym typeface="Noto Sans KR"/>
            </a:endParaRPr>
          </a:p>
          <a:p>
            <a:pPr marL="0" marR="0" lvl="0" indent="0" algn="ctr" rtl="0">
              <a:lnSpc>
                <a:spcPct val="115000"/>
              </a:lnSpc>
              <a:spcBef>
                <a:spcPts val="0"/>
              </a:spcBef>
              <a:spcAft>
                <a:spcPts val="0"/>
              </a:spcAft>
              <a:buClr>
                <a:srgbClr val="000000"/>
              </a:buClr>
              <a:buSzPts val="900"/>
              <a:buFont typeface="Arial"/>
              <a:buNone/>
            </a:pPr>
            <a:r>
              <a:rPr lang="ko" sz="1300" b="1">
                <a:solidFill>
                  <a:srgbClr val="44546A"/>
                </a:solidFill>
                <a:latin typeface="Noto Sans KR"/>
                <a:ea typeface="Noto Sans KR"/>
                <a:cs typeface="Noto Sans KR"/>
                <a:sym typeface="Noto Sans KR"/>
              </a:rPr>
              <a:t>(data packaging)</a:t>
            </a:r>
            <a:endParaRPr sz="1300" b="1">
              <a:solidFill>
                <a:srgbClr val="44546A"/>
              </a:solidFill>
              <a:latin typeface="Noto Sans KR"/>
              <a:ea typeface="Noto Sans KR"/>
              <a:cs typeface="Noto Sans KR"/>
              <a:sym typeface="Noto Sans KR"/>
            </a:endParaRPr>
          </a:p>
        </p:txBody>
      </p:sp>
      <p:grpSp>
        <p:nvGrpSpPr>
          <p:cNvPr id="632" name="Google Shape;632;p65"/>
          <p:cNvGrpSpPr/>
          <p:nvPr/>
        </p:nvGrpSpPr>
        <p:grpSpPr>
          <a:xfrm>
            <a:off x="4000150" y="818575"/>
            <a:ext cx="3084600" cy="3188594"/>
            <a:chOff x="4000150" y="818575"/>
            <a:chExt cx="3084600" cy="3188594"/>
          </a:xfrm>
        </p:grpSpPr>
        <p:sp>
          <p:nvSpPr>
            <p:cNvPr id="633" name="Google Shape;633;p65"/>
            <p:cNvSpPr/>
            <p:nvPr/>
          </p:nvSpPr>
          <p:spPr>
            <a:xfrm>
              <a:off x="4103025" y="1281025"/>
              <a:ext cx="1308900" cy="300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5"/>
            <p:cNvSpPr/>
            <p:nvPr/>
          </p:nvSpPr>
          <p:spPr>
            <a:xfrm rot="1654831">
              <a:off x="3880768" y="2208948"/>
              <a:ext cx="3323364" cy="299905"/>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5"/>
            <p:cNvSpPr/>
            <p:nvPr/>
          </p:nvSpPr>
          <p:spPr>
            <a:xfrm rot="10800000" flipH="1">
              <a:off x="4072959" y="3707169"/>
              <a:ext cx="811200" cy="300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5"/>
            <p:cNvSpPr/>
            <p:nvPr/>
          </p:nvSpPr>
          <p:spPr>
            <a:xfrm>
              <a:off x="4297825" y="1713000"/>
              <a:ext cx="834000" cy="460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100">
                  <a:solidFill>
                    <a:srgbClr val="44546A"/>
                  </a:solidFill>
                  <a:latin typeface="Noto Sans KR"/>
                  <a:ea typeface="Noto Sans KR"/>
                  <a:cs typeface="Noto Sans KR"/>
                  <a:sym typeface="Noto Sans KR"/>
                </a:rPr>
                <a:t>acc</a:t>
              </a:r>
              <a:endParaRPr sz="1100">
                <a:solidFill>
                  <a:srgbClr val="44546A"/>
                </a:solidFill>
                <a:latin typeface="Noto Sans KR"/>
                <a:ea typeface="Noto Sans KR"/>
                <a:cs typeface="Noto Sans KR"/>
                <a:sym typeface="Noto Sans KR"/>
              </a:endParaRPr>
            </a:p>
            <a:p>
              <a:pPr marL="0" marR="0" lvl="0" indent="0" algn="ctr" rtl="0">
                <a:lnSpc>
                  <a:spcPct val="115000"/>
                </a:lnSpc>
                <a:spcBef>
                  <a:spcPts val="0"/>
                </a:spcBef>
                <a:spcAft>
                  <a:spcPts val="0"/>
                </a:spcAft>
                <a:buClr>
                  <a:srgbClr val="000000"/>
                </a:buClr>
                <a:buSzPts val="900"/>
                <a:buFont typeface="Arial"/>
                <a:buNone/>
              </a:pPr>
              <a:r>
                <a:rPr lang="ko" sz="1100">
                  <a:solidFill>
                    <a:srgbClr val="44546A"/>
                  </a:solidFill>
                  <a:latin typeface="Noto Sans KR"/>
                  <a:ea typeface="Noto Sans KR"/>
                  <a:cs typeface="Noto Sans KR"/>
                  <a:sym typeface="Noto Sans KR"/>
                </a:rPr>
                <a:t>(0.7 이상)</a:t>
              </a:r>
              <a:endParaRPr sz="1100">
                <a:solidFill>
                  <a:srgbClr val="44546A"/>
                </a:solidFill>
                <a:latin typeface="Noto Sans KR"/>
                <a:ea typeface="Noto Sans KR"/>
                <a:cs typeface="Noto Sans KR"/>
                <a:sym typeface="Noto Sans KR"/>
              </a:endParaRPr>
            </a:p>
          </p:txBody>
        </p:sp>
        <p:sp>
          <p:nvSpPr>
            <p:cNvPr id="637" name="Google Shape;637;p65"/>
            <p:cNvSpPr/>
            <p:nvPr/>
          </p:nvSpPr>
          <p:spPr>
            <a:xfrm>
              <a:off x="4297825" y="818575"/>
              <a:ext cx="834000" cy="460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100">
                  <a:solidFill>
                    <a:srgbClr val="44546A"/>
                  </a:solidFill>
                  <a:latin typeface="Noto Sans KR"/>
                  <a:ea typeface="Noto Sans KR"/>
                  <a:cs typeface="Noto Sans KR"/>
                  <a:sym typeface="Noto Sans KR"/>
                </a:rPr>
                <a:t>acc</a:t>
              </a:r>
              <a:endParaRPr sz="1100">
                <a:solidFill>
                  <a:srgbClr val="44546A"/>
                </a:solidFill>
                <a:latin typeface="Noto Sans KR"/>
                <a:ea typeface="Noto Sans KR"/>
                <a:cs typeface="Noto Sans KR"/>
                <a:sym typeface="Noto Sans KR"/>
              </a:endParaRPr>
            </a:p>
            <a:p>
              <a:pPr marL="0" marR="0" lvl="0" indent="0" algn="ctr" rtl="0">
                <a:lnSpc>
                  <a:spcPct val="115000"/>
                </a:lnSpc>
                <a:spcBef>
                  <a:spcPts val="0"/>
                </a:spcBef>
                <a:spcAft>
                  <a:spcPts val="0"/>
                </a:spcAft>
                <a:buClr>
                  <a:srgbClr val="000000"/>
                </a:buClr>
                <a:buSzPts val="900"/>
                <a:buFont typeface="Arial"/>
                <a:buNone/>
              </a:pPr>
              <a:r>
                <a:rPr lang="ko" sz="1100">
                  <a:solidFill>
                    <a:srgbClr val="44546A"/>
                  </a:solidFill>
                  <a:latin typeface="Noto Sans KR"/>
                  <a:ea typeface="Noto Sans KR"/>
                  <a:cs typeface="Noto Sans KR"/>
                  <a:sym typeface="Noto Sans KR"/>
                </a:rPr>
                <a:t>(0.7 미만)</a:t>
              </a:r>
              <a:endParaRPr sz="1100">
                <a:solidFill>
                  <a:srgbClr val="44546A"/>
                </a:solidFill>
                <a:latin typeface="Noto Sans KR"/>
                <a:ea typeface="Noto Sans KR"/>
                <a:cs typeface="Noto Sans KR"/>
                <a:sym typeface="Noto Sans KR"/>
              </a:endParaRPr>
            </a:p>
          </p:txBody>
        </p:sp>
      </p:grpSp>
      <p:pic>
        <p:nvPicPr>
          <p:cNvPr id="638" name="Google Shape;638;p65"/>
          <p:cNvPicPr preferRelativeResize="0"/>
          <p:nvPr/>
        </p:nvPicPr>
        <p:blipFill>
          <a:blip r:embed="rId3">
            <a:alphaModFix/>
          </a:blip>
          <a:stretch>
            <a:fillRect/>
          </a:stretch>
        </p:blipFill>
        <p:spPr>
          <a:xfrm>
            <a:off x="2402275" y="3449100"/>
            <a:ext cx="1610399" cy="1087800"/>
          </a:xfrm>
          <a:prstGeom prst="rect">
            <a:avLst/>
          </a:prstGeom>
          <a:noFill/>
          <a:ln>
            <a:noFill/>
          </a:ln>
        </p:spPr>
      </p:pic>
      <p:pic>
        <p:nvPicPr>
          <p:cNvPr id="639" name="Google Shape;639;p65"/>
          <p:cNvPicPr preferRelativeResize="0"/>
          <p:nvPr/>
        </p:nvPicPr>
        <p:blipFill>
          <a:blip r:embed="rId4">
            <a:alphaModFix/>
          </a:blip>
          <a:stretch>
            <a:fillRect/>
          </a:stretch>
        </p:blipFill>
        <p:spPr>
          <a:xfrm>
            <a:off x="2378975" y="634688"/>
            <a:ext cx="1610401" cy="1145975"/>
          </a:xfrm>
          <a:prstGeom prst="rect">
            <a:avLst/>
          </a:prstGeom>
          <a:noFill/>
          <a:ln>
            <a:noFill/>
          </a:ln>
        </p:spPr>
      </p:pic>
      <p:grpSp>
        <p:nvGrpSpPr>
          <p:cNvPr id="640" name="Google Shape;640;p65"/>
          <p:cNvGrpSpPr/>
          <p:nvPr/>
        </p:nvGrpSpPr>
        <p:grpSpPr>
          <a:xfrm>
            <a:off x="4944425" y="818576"/>
            <a:ext cx="2106250" cy="3642124"/>
            <a:chOff x="4944425" y="818576"/>
            <a:chExt cx="2106250" cy="3642124"/>
          </a:xfrm>
        </p:grpSpPr>
        <p:pic>
          <p:nvPicPr>
            <p:cNvPr id="641" name="Google Shape;641;p65"/>
            <p:cNvPicPr preferRelativeResize="0"/>
            <p:nvPr/>
          </p:nvPicPr>
          <p:blipFill>
            <a:blip r:embed="rId5">
              <a:alphaModFix/>
            </a:blip>
            <a:stretch>
              <a:fillRect/>
            </a:stretch>
          </p:blipFill>
          <p:spPr>
            <a:xfrm>
              <a:off x="5440275" y="818576"/>
              <a:ext cx="1610400" cy="1107000"/>
            </a:xfrm>
            <a:prstGeom prst="rect">
              <a:avLst/>
            </a:prstGeom>
            <a:noFill/>
            <a:ln>
              <a:noFill/>
            </a:ln>
          </p:spPr>
        </p:pic>
        <p:pic>
          <p:nvPicPr>
            <p:cNvPr id="642" name="Google Shape;642;p65"/>
            <p:cNvPicPr preferRelativeResize="0"/>
            <p:nvPr/>
          </p:nvPicPr>
          <p:blipFill>
            <a:blip r:embed="rId6">
              <a:alphaModFix/>
            </a:blip>
            <a:stretch>
              <a:fillRect/>
            </a:stretch>
          </p:blipFill>
          <p:spPr>
            <a:xfrm>
              <a:off x="4944425" y="3372900"/>
              <a:ext cx="1610400" cy="1087800"/>
            </a:xfrm>
            <a:prstGeom prst="rect">
              <a:avLst/>
            </a:prstGeom>
            <a:noFill/>
            <a:ln>
              <a:noFill/>
            </a:ln>
          </p:spPr>
        </p:pic>
      </p:grpSp>
      <p:sp>
        <p:nvSpPr>
          <p:cNvPr id="643" name="Google Shape;643;p65"/>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(모델 판단 과정)</a:t>
            </a:r>
            <a:endParaRPr sz="2000" b="1">
              <a:solidFill>
                <a:schemeClr val="dk1"/>
              </a:solidFill>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10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9"/>
                                        </p:tgtEl>
                                        <p:attrNameLst>
                                          <p:attrName>style.visibility</p:attrName>
                                        </p:attrNameLst>
                                      </p:cBhvr>
                                      <p:to>
                                        <p:strVal val="visible"/>
                                      </p:to>
                                    </p:set>
                                    <p:animEffect transition="in" filter="fade">
                                      <p:cBhvr>
                                        <p:cTn id="12" dur="1000"/>
                                        <p:tgtEl>
                                          <p:spTgt spid="639"/>
                                        </p:tgtEl>
                                      </p:cBhvr>
                                    </p:animEffect>
                                  </p:childTnLst>
                                </p:cTn>
                              </p:par>
                              <p:par>
                                <p:cTn id="13" presetID="10" presetClass="entr" presetSubtype="0" fill="hold" nodeType="withEffect">
                                  <p:stCondLst>
                                    <p:cond delay="0"/>
                                  </p:stCondLst>
                                  <p:childTnLst>
                                    <p:set>
                                      <p:cBhvr>
                                        <p:cTn id="14" dur="1" fill="hold">
                                          <p:stCondLst>
                                            <p:cond delay="0"/>
                                          </p:stCondLst>
                                        </p:cTn>
                                        <p:tgtEl>
                                          <p:spTgt spid="638"/>
                                        </p:tgtEl>
                                        <p:attrNameLst>
                                          <p:attrName>style.visibility</p:attrName>
                                        </p:attrNameLst>
                                      </p:cBhvr>
                                      <p:to>
                                        <p:strVal val="visible"/>
                                      </p:to>
                                    </p:set>
                                    <p:animEffect transition="in" filter="fade">
                                      <p:cBhvr>
                                        <p:cTn id="15" dur="1000"/>
                                        <p:tgtEl>
                                          <p:spTgt spid="6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32"/>
                                        </p:tgtEl>
                                        <p:attrNameLst>
                                          <p:attrName>style.visibility</p:attrName>
                                        </p:attrNameLst>
                                      </p:cBhvr>
                                      <p:to>
                                        <p:strVal val="visible"/>
                                      </p:to>
                                    </p:set>
                                    <p:animEffect transition="in" filter="fade">
                                      <p:cBhvr>
                                        <p:cTn id="20" dur="1000"/>
                                        <p:tgtEl>
                                          <p:spTgt spid="6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Effect transition="in" filter="fade">
                                      <p:cBhvr>
                                        <p:cTn id="25" dur="1000"/>
                                        <p:tgtEl>
                                          <p:spTgt spid="6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7"/>
                                        </p:tgtEl>
                                        <p:attrNameLst>
                                          <p:attrName>style.visibility</p:attrName>
                                        </p:attrNameLst>
                                      </p:cBhvr>
                                      <p:to>
                                        <p:strVal val="visible"/>
                                      </p:to>
                                    </p:set>
                                    <p:animEffect transition="in" filter="fade">
                                      <p:cBhvr>
                                        <p:cTn id="30" dur="10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66"/>
          <p:cNvGrpSpPr/>
          <p:nvPr/>
        </p:nvGrpSpPr>
        <p:grpSpPr>
          <a:xfrm>
            <a:off x="159584" y="177763"/>
            <a:ext cx="8857869" cy="4809744"/>
            <a:chOff x="212779" y="237018"/>
            <a:chExt cx="11810492" cy="6412992"/>
          </a:xfrm>
        </p:grpSpPr>
        <p:sp>
          <p:nvSpPr>
            <p:cNvPr id="649" name="Google Shape;649;p6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650" name="Google Shape;650;p66"/>
            <p:cNvGrpSpPr/>
            <p:nvPr/>
          </p:nvGrpSpPr>
          <p:grpSpPr>
            <a:xfrm>
              <a:off x="212779" y="237018"/>
              <a:ext cx="11810492" cy="6412992"/>
              <a:chOff x="212779" y="237018"/>
              <a:chExt cx="11810492" cy="6412992"/>
            </a:xfrm>
          </p:grpSpPr>
          <p:sp>
            <p:nvSpPr>
              <p:cNvPr id="651" name="Google Shape;651;p6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652" name="Google Shape;652;p66"/>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653" name="Google Shape;653;p66"/>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654" name="Google Shape;654;p6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655" name="Google Shape;655;p6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656" name="Google Shape;656;p66"/>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657" name="Google Shape;657;p6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658" name="Google Shape;658;p66"/>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659" name="Google Shape;659;p66"/>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660" name="Google Shape;660;p66"/>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661" name="Google Shape;661;p66"/>
          <p:cNvGrpSpPr/>
          <p:nvPr/>
        </p:nvGrpSpPr>
        <p:grpSpPr>
          <a:xfrm>
            <a:off x="159584" y="177763"/>
            <a:ext cx="8857869" cy="4809744"/>
            <a:chOff x="212779" y="237018"/>
            <a:chExt cx="11810492" cy="6412992"/>
          </a:xfrm>
        </p:grpSpPr>
        <p:sp>
          <p:nvSpPr>
            <p:cNvPr id="662" name="Google Shape;662;p6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663" name="Google Shape;663;p66"/>
            <p:cNvGrpSpPr/>
            <p:nvPr/>
          </p:nvGrpSpPr>
          <p:grpSpPr>
            <a:xfrm>
              <a:off x="212779" y="237018"/>
              <a:ext cx="11810492" cy="6412992"/>
              <a:chOff x="212779" y="237018"/>
              <a:chExt cx="11810492" cy="6412992"/>
            </a:xfrm>
          </p:grpSpPr>
          <p:sp>
            <p:nvSpPr>
              <p:cNvPr id="664" name="Google Shape;664;p6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665" name="Google Shape;665;p66"/>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666" name="Google Shape;666;p66"/>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667" name="Google Shape;667;p6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668" name="Google Shape;668;p6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669" name="Google Shape;669;p66"/>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670" name="Google Shape;670;p6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671" name="Google Shape;671;p66"/>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672" name="Google Shape;672;p66"/>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673" name="Google Shape;673;p66"/>
          <p:cNvPicPr preferRelativeResize="0"/>
          <p:nvPr/>
        </p:nvPicPr>
        <p:blipFill>
          <a:blip r:embed="rId3">
            <a:alphaModFix/>
          </a:blip>
          <a:stretch>
            <a:fillRect/>
          </a:stretch>
        </p:blipFill>
        <p:spPr>
          <a:xfrm>
            <a:off x="719838" y="545000"/>
            <a:ext cx="7737356" cy="4384250"/>
          </a:xfrm>
          <a:prstGeom prst="rect">
            <a:avLst/>
          </a:prstGeom>
          <a:noFill/>
          <a:ln>
            <a:noFill/>
          </a:ln>
        </p:spPr>
      </p:pic>
      <p:sp>
        <p:nvSpPr>
          <p:cNvPr id="674" name="Google Shape;674;p66"/>
          <p:cNvSpPr/>
          <p:nvPr/>
        </p:nvSpPr>
        <p:spPr>
          <a:xfrm>
            <a:off x="6469800" y="800025"/>
            <a:ext cx="22206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FFFFFF"/>
                </a:solidFill>
                <a:latin typeface="Noto Sans KR"/>
                <a:ea typeface="Noto Sans KR"/>
                <a:cs typeface="Noto Sans KR"/>
                <a:sym typeface="Noto Sans KR"/>
              </a:rPr>
              <a:t>RDS에 데이터 저장</a:t>
            </a:r>
            <a:endParaRPr sz="1500">
              <a:solidFill>
                <a:srgbClr val="FFFFFF"/>
              </a:solidFill>
              <a:latin typeface="Noto Sans KR"/>
              <a:ea typeface="Noto Sans KR"/>
              <a:cs typeface="Noto Sans KR"/>
              <a:sym typeface="Noto Sans KR"/>
            </a:endParaRPr>
          </a:p>
        </p:txBody>
      </p:sp>
      <p:sp>
        <p:nvSpPr>
          <p:cNvPr id="675" name="Google Shape;675;p66"/>
          <p:cNvSpPr/>
          <p:nvPr/>
        </p:nvSpPr>
        <p:spPr>
          <a:xfrm rot="-3190457">
            <a:off x="3795162" y="3521115"/>
            <a:ext cx="1556100" cy="193320"/>
          </a:xfrm>
          <a:prstGeom prst="lef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6" name="Google Shape;196;p49"/>
          <p:cNvGrpSpPr/>
          <p:nvPr/>
        </p:nvGrpSpPr>
        <p:grpSpPr>
          <a:xfrm>
            <a:off x="159584" y="177763"/>
            <a:ext cx="8857869" cy="4809744"/>
            <a:chOff x="212779" y="237018"/>
            <a:chExt cx="11810492" cy="6412992"/>
          </a:xfrm>
        </p:grpSpPr>
        <p:sp>
          <p:nvSpPr>
            <p:cNvPr id="197" name="Google Shape;197;p4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198" name="Google Shape;198;p4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99" name="Google Shape;199;p4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6000" rIns="0" bIns="34275" anchor="t" anchorCtr="0">
              <a:noAutofit/>
            </a:bodyPr>
            <a:lstStyle/>
            <a:p>
              <a:pPr marL="0" marR="0" lvl="0" indent="0" algn="ctr" rtl="0">
                <a:lnSpc>
                  <a:spcPct val="100000"/>
                </a:lnSpc>
                <a:spcBef>
                  <a:spcPts val="0"/>
                </a:spcBef>
                <a:spcAft>
                  <a:spcPts val="0"/>
                </a:spcAft>
                <a:buNone/>
              </a:pPr>
              <a:r>
                <a:rPr lang="ko" sz="800" b="1">
                  <a:solidFill>
                    <a:srgbClr val="FFFFFF"/>
                  </a:solidFill>
                  <a:latin typeface="Noto Sans KR"/>
                  <a:ea typeface="Noto Sans KR"/>
                  <a:cs typeface="Noto Sans KR"/>
                  <a:sym typeface="Noto Sans KR"/>
                </a:rPr>
                <a:t>기대효과</a:t>
              </a:r>
              <a:r>
                <a:rPr lang="ko" sz="800" b="1" i="0" u="none" strike="noStrike" cap="none">
                  <a:solidFill>
                    <a:srgbClr val="FFFFFF"/>
                  </a:solidFill>
                  <a:latin typeface="Noto Sans KR"/>
                  <a:ea typeface="Noto Sans KR"/>
                  <a:cs typeface="Noto Sans KR"/>
                  <a:sym typeface="Noto Sans KR"/>
                </a:rPr>
                <a:t> 및 추가 발전 사항</a:t>
              </a:r>
              <a:endParaRPr sz="800" b="1" i="0" u="none" strike="noStrike" cap="none">
                <a:solidFill>
                  <a:srgbClr val="FFFFFF"/>
                </a:solidFill>
                <a:latin typeface="Noto Sans KR"/>
                <a:ea typeface="Noto Sans KR"/>
                <a:cs typeface="Noto Sans KR"/>
                <a:sym typeface="Noto Sans KR"/>
              </a:endParaRPr>
            </a:p>
          </p:txBody>
        </p:sp>
        <p:sp>
          <p:nvSpPr>
            <p:cNvPr id="200" name="Google Shape;200;p4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grpSp>
          <p:nvGrpSpPr>
            <p:cNvPr id="201" name="Google Shape;201;p49"/>
            <p:cNvGrpSpPr/>
            <p:nvPr/>
          </p:nvGrpSpPr>
          <p:grpSpPr>
            <a:xfrm>
              <a:off x="212779" y="237018"/>
              <a:ext cx="11810492" cy="6412992"/>
              <a:chOff x="212779" y="237018"/>
              <a:chExt cx="11810492" cy="6412992"/>
            </a:xfrm>
          </p:grpSpPr>
          <p:sp>
            <p:nvSpPr>
              <p:cNvPr id="202" name="Google Shape;202;p4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203" name="Google Shape;203;p49"/>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204" name="Google Shape;204;p49"/>
              <p:cNvSpPr/>
              <p:nvPr/>
            </p:nvSpPr>
            <p:spPr>
              <a:xfrm>
                <a:off x="212779" y="237018"/>
                <a:ext cx="11810492" cy="6412992"/>
              </a:xfrm>
              <a:custGeom>
                <a:avLst/>
                <a:gdLst/>
                <a:ahLst/>
                <a:cxnLst/>
                <a:rect l="l" t="t" r="r" b="b"/>
                <a:pathLst>
                  <a:path w="11810492" h="6412992" extrusionOk="0">
                    <a:moveTo>
                      <a:pt x="108360" y="0"/>
                    </a:moveTo>
                    <a:lnTo>
                      <a:pt x="1517157" y="0"/>
                    </a:lnTo>
                    <a:cubicBezTo>
                      <a:pt x="1577003" y="0"/>
                      <a:pt x="1625517" y="48514"/>
                      <a:pt x="1625517" y="108360"/>
                    </a:cubicBezTo>
                    <a:lnTo>
                      <a:pt x="1625517" y="456184"/>
                    </a:lnTo>
                    <a:lnTo>
                      <a:pt x="11684625" y="456184"/>
                    </a:lnTo>
                    <a:cubicBezTo>
                      <a:pt x="11754139" y="456184"/>
                      <a:pt x="11810492" y="512537"/>
                      <a:pt x="11810492" y="582051"/>
                    </a:cubicBezTo>
                    <a:lnTo>
                      <a:pt x="11810492" y="6287125"/>
                    </a:lnTo>
                    <a:cubicBezTo>
                      <a:pt x="11810492" y="6356639"/>
                      <a:pt x="11754139" y="6412992"/>
                      <a:pt x="11684625" y="6412992"/>
                    </a:cubicBezTo>
                    <a:lnTo>
                      <a:pt x="125867" y="6412992"/>
                    </a:lnTo>
                    <a:cubicBezTo>
                      <a:pt x="56353" y="6412992"/>
                      <a:pt x="0" y="6356639"/>
                      <a:pt x="0" y="6287125"/>
                    </a:cubicBezTo>
                    <a:lnTo>
                      <a:pt x="0" y="1244952"/>
                    </a:lnTo>
                    <a:lnTo>
                      <a:pt x="0" y="582051"/>
                    </a:lnTo>
                    <a:lnTo>
                      <a:pt x="0" y="108360"/>
                    </a:lnTo>
                    <a:cubicBezTo>
                      <a:pt x="0" y="48514"/>
                      <a:pt x="48514" y="0"/>
                      <a:pt x="108360"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205" name="Google Shape;205;p4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206" name="Google Shape;206;p49"/>
              <p:cNvSpPr txBox="1"/>
              <p:nvPr/>
            </p:nvSpPr>
            <p:spPr>
              <a:xfrm>
                <a:off x="29867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목차</a:t>
                </a:r>
                <a:endParaRPr sz="1100" b="1" i="0" u="none" strike="noStrike" cap="none">
                  <a:solidFill>
                    <a:srgbClr val="000000"/>
                  </a:solidFill>
                  <a:latin typeface="Noto Sans KR"/>
                  <a:ea typeface="Noto Sans KR"/>
                  <a:cs typeface="Noto Sans KR"/>
                  <a:sym typeface="Noto Sans KR"/>
                </a:endParaRPr>
              </a:p>
            </p:txBody>
          </p:sp>
        </p:grpSp>
      </p:grpSp>
      <p:sp>
        <p:nvSpPr>
          <p:cNvPr id="207" name="Google Shape;207;p49"/>
          <p:cNvSpPr/>
          <p:nvPr/>
        </p:nvSpPr>
        <p:spPr>
          <a:xfrm>
            <a:off x="845328" y="2189032"/>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프로젝트</a:t>
            </a:r>
            <a:endParaRPr i="1">
              <a:solidFill>
                <a:srgbClr val="44546A"/>
              </a:solidFill>
              <a:latin typeface="Do Hyeon"/>
              <a:ea typeface="Do Hyeon"/>
              <a:cs typeface="Do Hyeon"/>
              <a:sym typeface="Do Hyeon"/>
            </a:endParaRPr>
          </a:p>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배경</a:t>
            </a:r>
            <a:endParaRPr i="1" u="none" strike="noStrike" cap="none">
              <a:solidFill>
                <a:srgbClr val="44546A"/>
              </a:solidFill>
              <a:latin typeface="Do Hyeon"/>
              <a:ea typeface="Do Hyeon"/>
              <a:cs typeface="Do Hyeon"/>
              <a:sym typeface="Do Hyeon"/>
            </a:endParaRPr>
          </a:p>
        </p:txBody>
      </p:sp>
      <p:sp>
        <p:nvSpPr>
          <p:cNvPr id="208" name="Google Shape;208;p49"/>
          <p:cNvSpPr/>
          <p:nvPr/>
        </p:nvSpPr>
        <p:spPr>
          <a:xfrm>
            <a:off x="734812" y="2042390"/>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
        <p:nvSpPr>
          <p:cNvPr id="209" name="Google Shape;209;p49"/>
          <p:cNvSpPr/>
          <p:nvPr/>
        </p:nvSpPr>
        <p:spPr>
          <a:xfrm>
            <a:off x="2118354" y="2189032"/>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시스템 구성</a:t>
            </a:r>
            <a:endParaRPr i="1" u="none" strike="noStrike" cap="none">
              <a:solidFill>
                <a:srgbClr val="44546A"/>
              </a:solidFill>
              <a:latin typeface="Do Hyeon"/>
              <a:ea typeface="Do Hyeon"/>
              <a:cs typeface="Do Hyeon"/>
              <a:sym typeface="Do Hyeon"/>
            </a:endParaRPr>
          </a:p>
        </p:txBody>
      </p:sp>
      <p:sp>
        <p:nvSpPr>
          <p:cNvPr id="210" name="Google Shape;210;p49"/>
          <p:cNvSpPr/>
          <p:nvPr/>
        </p:nvSpPr>
        <p:spPr>
          <a:xfrm>
            <a:off x="3392785" y="2185488"/>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시스템 </a:t>
            </a:r>
            <a:endParaRPr i="1">
              <a:solidFill>
                <a:srgbClr val="44546A"/>
              </a:solidFill>
              <a:latin typeface="Do Hyeon"/>
              <a:ea typeface="Do Hyeon"/>
              <a:cs typeface="Do Hyeon"/>
              <a:sym typeface="Do Hyeon"/>
            </a:endParaRPr>
          </a:p>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세부 내용</a:t>
            </a:r>
            <a:endParaRPr i="1" u="none" strike="noStrike" cap="none">
              <a:solidFill>
                <a:srgbClr val="44546A"/>
              </a:solidFill>
              <a:latin typeface="Do Hyeon"/>
              <a:ea typeface="Do Hyeon"/>
              <a:cs typeface="Do Hyeon"/>
              <a:sym typeface="Do Hyeon"/>
            </a:endParaRPr>
          </a:p>
        </p:txBody>
      </p:sp>
      <p:sp>
        <p:nvSpPr>
          <p:cNvPr id="211" name="Google Shape;211;p49"/>
          <p:cNvSpPr/>
          <p:nvPr/>
        </p:nvSpPr>
        <p:spPr>
          <a:xfrm>
            <a:off x="4664406" y="2192577"/>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입지 분석</a:t>
            </a:r>
            <a:endParaRPr i="1" u="none" strike="noStrike" cap="none">
              <a:solidFill>
                <a:srgbClr val="44546A"/>
              </a:solidFill>
              <a:latin typeface="Do Hyeon"/>
              <a:ea typeface="Do Hyeon"/>
              <a:cs typeface="Do Hyeon"/>
              <a:sym typeface="Do Hyeon"/>
            </a:endParaRPr>
          </a:p>
        </p:txBody>
      </p:sp>
      <p:sp>
        <p:nvSpPr>
          <p:cNvPr id="212" name="Google Shape;212;p49"/>
          <p:cNvSpPr/>
          <p:nvPr/>
        </p:nvSpPr>
        <p:spPr>
          <a:xfrm>
            <a:off x="5937432" y="2192577"/>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32400" tIns="34275" rIns="32400"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200" i="1">
                <a:solidFill>
                  <a:srgbClr val="44546A"/>
                </a:solidFill>
                <a:latin typeface="Do Hyeon"/>
                <a:ea typeface="Do Hyeon"/>
                <a:cs typeface="Do Hyeon"/>
                <a:sym typeface="Do Hyeon"/>
              </a:rPr>
              <a:t>기대효과 및</a:t>
            </a:r>
            <a:endParaRPr sz="1200" i="1">
              <a:solidFill>
                <a:srgbClr val="44546A"/>
              </a:solidFill>
              <a:latin typeface="Do Hyeon"/>
              <a:ea typeface="Do Hyeon"/>
              <a:cs typeface="Do Hyeon"/>
              <a:sym typeface="Do Hyeon"/>
            </a:endParaRPr>
          </a:p>
          <a:p>
            <a:pPr marL="0" marR="0" lvl="0" indent="0" algn="ctr" rtl="0">
              <a:lnSpc>
                <a:spcPct val="115000"/>
              </a:lnSpc>
              <a:spcBef>
                <a:spcPts val="0"/>
              </a:spcBef>
              <a:spcAft>
                <a:spcPts val="0"/>
              </a:spcAft>
              <a:buClr>
                <a:srgbClr val="000000"/>
              </a:buClr>
              <a:buSzPts val="900"/>
              <a:buFont typeface="Arial"/>
              <a:buNone/>
            </a:pPr>
            <a:r>
              <a:rPr lang="ko" sz="1200" i="1">
                <a:solidFill>
                  <a:srgbClr val="44546A"/>
                </a:solidFill>
                <a:latin typeface="Do Hyeon"/>
                <a:ea typeface="Do Hyeon"/>
                <a:cs typeface="Do Hyeon"/>
                <a:sym typeface="Do Hyeon"/>
              </a:rPr>
              <a:t>추가 발전 사항</a:t>
            </a:r>
            <a:endParaRPr sz="1200" i="1">
              <a:solidFill>
                <a:srgbClr val="44546A"/>
              </a:solidFill>
              <a:latin typeface="Do Hyeon"/>
              <a:ea typeface="Do Hyeon"/>
              <a:cs typeface="Do Hyeon"/>
              <a:sym typeface="Do Hyeon"/>
            </a:endParaRPr>
          </a:p>
        </p:txBody>
      </p:sp>
      <p:sp>
        <p:nvSpPr>
          <p:cNvPr id="213" name="Google Shape;213;p49"/>
          <p:cNvSpPr/>
          <p:nvPr/>
        </p:nvSpPr>
        <p:spPr>
          <a:xfrm>
            <a:off x="3280864" y="2040221"/>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
        <p:nvSpPr>
          <p:cNvPr id="214" name="Google Shape;214;p49"/>
          <p:cNvSpPr/>
          <p:nvPr/>
        </p:nvSpPr>
        <p:spPr>
          <a:xfrm>
            <a:off x="5828321" y="2040213"/>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
        <p:nvSpPr>
          <p:cNvPr id="215" name="Google Shape;215;p49"/>
          <p:cNvSpPr/>
          <p:nvPr/>
        </p:nvSpPr>
        <p:spPr>
          <a:xfrm rot="10800000" flipH="1">
            <a:off x="2008531" y="2521531"/>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
        <p:nvSpPr>
          <p:cNvPr id="216" name="Google Shape;216;p49"/>
          <p:cNvSpPr/>
          <p:nvPr/>
        </p:nvSpPr>
        <p:spPr>
          <a:xfrm rot="10800000" flipH="1">
            <a:off x="4554583" y="2510157"/>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
        <p:nvSpPr>
          <p:cNvPr id="217" name="Google Shape;217;p49"/>
          <p:cNvSpPr/>
          <p:nvPr/>
        </p:nvSpPr>
        <p:spPr>
          <a:xfrm>
            <a:off x="7209072" y="2192577"/>
            <a:ext cx="1087200" cy="1087200"/>
          </a:xfrm>
          <a:prstGeom prst="roundRect">
            <a:avLst>
              <a:gd name="adj" fmla="val 16667"/>
            </a:avLst>
          </a:prstGeom>
          <a:solidFill>
            <a:schemeClr val="lt1"/>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i="1">
                <a:solidFill>
                  <a:srgbClr val="44546A"/>
                </a:solidFill>
                <a:latin typeface="Do Hyeon"/>
                <a:ea typeface="Do Hyeon"/>
                <a:cs typeface="Do Hyeon"/>
                <a:sym typeface="Do Hyeon"/>
              </a:rPr>
              <a:t>마무리</a:t>
            </a:r>
            <a:endParaRPr i="1" u="none" strike="noStrike" cap="none">
              <a:solidFill>
                <a:srgbClr val="44546A"/>
              </a:solidFill>
              <a:latin typeface="Do Hyeon"/>
              <a:ea typeface="Do Hyeon"/>
              <a:cs typeface="Do Hyeon"/>
              <a:sym typeface="Do Hyeon"/>
            </a:endParaRPr>
          </a:p>
        </p:txBody>
      </p:sp>
      <p:sp>
        <p:nvSpPr>
          <p:cNvPr id="218" name="Google Shape;218;p49"/>
          <p:cNvSpPr/>
          <p:nvPr/>
        </p:nvSpPr>
        <p:spPr>
          <a:xfrm rot="10800000" flipH="1">
            <a:off x="7099249" y="2510157"/>
            <a:ext cx="1309948" cy="886557"/>
          </a:xfrm>
          <a:custGeom>
            <a:avLst/>
            <a:gdLst/>
            <a:ahLst/>
            <a:cxnLst/>
            <a:rect l="l" t="t" r="r" b="b"/>
            <a:pathLst>
              <a:path w="1559462" h="1055425" extrusionOk="0">
                <a:moveTo>
                  <a:pt x="259915" y="0"/>
                </a:moveTo>
                <a:lnTo>
                  <a:pt x="1299547" y="0"/>
                </a:lnTo>
                <a:cubicBezTo>
                  <a:pt x="1443094" y="0"/>
                  <a:pt x="1559462" y="116368"/>
                  <a:pt x="1559462" y="259915"/>
                </a:cubicBezTo>
                <a:lnTo>
                  <a:pt x="1559462" y="777252"/>
                </a:lnTo>
                <a:lnTo>
                  <a:pt x="1559446" y="777252"/>
                </a:lnTo>
                <a:lnTo>
                  <a:pt x="1559446" y="1055425"/>
                </a:lnTo>
                <a:lnTo>
                  <a:pt x="1517401" y="1055425"/>
                </a:lnTo>
                <a:lnTo>
                  <a:pt x="1517401" y="637193"/>
                </a:lnTo>
                <a:lnTo>
                  <a:pt x="1517417" y="637193"/>
                </a:lnTo>
                <a:lnTo>
                  <a:pt x="1517417" y="296787"/>
                </a:lnTo>
                <a:cubicBezTo>
                  <a:pt x="1517417" y="160980"/>
                  <a:pt x="1407325" y="50887"/>
                  <a:pt x="1271517" y="50887"/>
                </a:cubicBezTo>
                <a:lnTo>
                  <a:pt x="287944" y="50887"/>
                </a:lnTo>
                <a:cubicBezTo>
                  <a:pt x="152137" y="50887"/>
                  <a:pt x="42044" y="160980"/>
                  <a:pt x="42044" y="296787"/>
                </a:cubicBezTo>
                <a:lnTo>
                  <a:pt x="42044" y="777252"/>
                </a:lnTo>
                <a:lnTo>
                  <a:pt x="0" y="777252"/>
                </a:lnTo>
                <a:lnTo>
                  <a:pt x="0" y="259915"/>
                </a:lnTo>
                <a:cubicBezTo>
                  <a:pt x="0" y="116368"/>
                  <a:pt x="116368" y="0"/>
                  <a:pt x="259915"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Clr>
                <a:srgbClr val="000000"/>
              </a:buClr>
              <a:buSzPts val="900"/>
              <a:buFont typeface="Arial"/>
              <a:buNone/>
            </a:pPr>
            <a:endParaRPr sz="900" b="1" i="0" u="none" strike="noStrike" cap="none">
              <a:solidFill>
                <a:srgbClr val="44546A"/>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grpSp>
        <p:nvGrpSpPr>
          <p:cNvPr id="680" name="Google Shape;680;p67"/>
          <p:cNvGrpSpPr/>
          <p:nvPr/>
        </p:nvGrpSpPr>
        <p:grpSpPr>
          <a:xfrm>
            <a:off x="159584" y="177763"/>
            <a:ext cx="8857869" cy="4809744"/>
            <a:chOff x="212779" y="237018"/>
            <a:chExt cx="11810492" cy="6412992"/>
          </a:xfrm>
        </p:grpSpPr>
        <p:sp>
          <p:nvSpPr>
            <p:cNvPr id="681" name="Google Shape;681;p6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682" name="Google Shape;682;p67"/>
            <p:cNvGrpSpPr/>
            <p:nvPr/>
          </p:nvGrpSpPr>
          <p:grpSpPr>
            <a:xfrm>
              <a:off x="212779" y="237018"/>
              <a:ext cx="11810492" cy="6412992"/>
              <a:chOff x="212779" y="237018"/>
              <a:chExt cx="11810492" cy="6412992"/>
            </a:xfrm>
          </p:grpSpPr>
          <p:sp>
            <p:nvSpPr>
              <p:cNvPr id="683" name="Google Shape;683;p6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684" name="Google Shape;684;p67"/>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685" name="Google Shape;685;p67"/>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686" name="Google Shape;686;p6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687" name="Google Shape;687;p6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688" name="Google Shape;688;p67"/>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grpSp>
        <p:cxnSp>
          <p:nvCxnSpPr>
            <p:cNvPr id="689" name="Google Shape;689;p6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690" name="Google Shape;690;p67"/>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691" name="Google Shape;691;p67"/>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692" name="Google Shape;692;p67"/>
          <p:cNvPicPr preferRelativeResize="0"/>
          <p:nvPr/>
        </p:nvPicPr>
        <p:blipFill>
          <a:blip r:embed="rId3">
            <a:alphaModFix/>
          </a:blip>
          <a:stretch>
            <a:fillRect/>
          </a:stretch>
        </p:blipFill>
        <p:spPr>
          <a:xfrm>
            <a:off x="404225" y="2541950"/>
            <a:ext cx="4342574" cy="2053900"/>
          </a:xfrm>
          <a:prstGeom prst="rect">
            <a:avLst/>
          </a:prstGeom>
          <a:noFill/>
          <a:ln>
            <a:noFill/>
          </a:ln>
        </p:spPr>
      </p:pic>
      <p:pic>
        <p:nvPicPr>
          <p:cNvPr id="693" name="Google Shape;693;p67"/>
          <p:cNvPicPr preferRelativeResize="0"/>
          <p:nvPr/>
        </p:nvPicPr>
        <p:blipFill>
          <a:blip r:embed="rId4">
            <a:alphaModFix/>
          </a:blip>
          <a:stretch>
            <a:fillRect/>
          </a:stretch>
        </p:blipFill>
        <p:spPr>
          <a:xfrm>
            <a:off x="404237" y="1377175"/>
            <a:ext cx="2600325" cy="733425"/>
          </a:xfrm>
          <a:prstGeom prst="rect">
            <a:avLst/>
          </a:prstGeom>
          <a:noFill/>
          <a:ln>
            <a:noFill/>
          </a:ln>
        </p:spPr>
      </p:pic>
      <p:sp>
        <p:nvSpPr>
          <p:cNvPr id="694" name="Google Shape;694;p67"/>
          <p:cNvSpPr/>
          <p:nvPr/>
        </p:nvSpPr>
        <p:spPr>
          <a:xfrm>
            <a:off x="399650" y="1102700"/>
            <a:ext cx="2827200" cy="1080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67"/>
          <p:cNvGrpSpPr/>
          <p:nvPr/>
        </p:nvGrpSpPr>
        <p:grpSpPr>
          <a:xfrm>
            <a:off x="5129075" y="1646625"/>
            <a:ext cx="3819000" cy="3026000"/>
            <a:chOff x="4976675" y="1189425"/>
            <a:chExt cx="3819000" cy="3026000"/>
          </a:xfrm>
        </p:grpSpPr>
        <p:sp>
          <p:nvSpPr>
            <p:cNvPr id="696" name="Google Shape;696;p67"/>
            <p:cNvSpPr/>
            <p:nvPr/>
          </p:nvSpPr>
          <p:spPr>
            <a:xfrm>
              <a:off x="4976675" y="1589225"/>
              <a:ext cx="3819000" cy="2626200"/>
            </a:xfrm>
            <a:prstGeom prst="roundRect">
              <a:avLst>
                <a:gd name="adj" fmla="val 16667"/>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5366800" y="1970725"/>
              <a:ext cx="3101400" cy="1913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txBox="1"/>
            <p:nvPr/>
          </p:nvSpPr>
          <p:spPr>
            <a:xfrm>
              <a:off x="6532025" y="1604088"/>
              <a:ext cx="708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700" b="1">
                  <a:latin typeface="Noto Sans KR"/>
                  <a:ea typeface="Noto Sans KR"/>
                  <a:cs typeface="Noto Sans KR"/>
                  <a:sym typeface="Noto Sans KR"/>
                </a:rPr>
                <a:t>car</a:t>
              </a:r>
              <a:endParaRPr sz="1700" b="1">
                <a:latin typeface="Noto Sans KR"/>
                <a:ea typeface="Noto Sans KR"/>
                <a:cs typeface="Noto Sans KR"/>
                <a:sym typeface="Noto Sans KR"/>
              </a:endParaRPr>
            </a:p>
          </p:txBody>
        </p:sp>
        <p:pic>
          <p:nvPicPr>
            <p:cNvPr id="699" name="Google Shape;699;p67"/>
            <p:cNvPicPr preferRelativeResize="0"/>
            <p:nvPr/>
          </p:nvPicPr>
          <p:blipFill>
            <a:blip r:embed="rId5">
              <a:alphaModFix/>
            </a:blip>
            <a:stretch>
              <a:fillRect/>
            </a:stretch>
          </p:blipFill>
          <p:spPr>
            <a:xfrm>
              <a:off x="5509400" y="1189425"/>
              <a:ext cx="901375" cy="600674"/>
            </a:xfrm>
            <a:prstGeom prst="rect">
              <a:avLst/>
            </a:prstGeom>
            <a:noFill/>
            <a:ln>
              <a:noFill/>
            </a:ln>
          </p:spPr>
        </p:pic>
        <p:pic>
          <p:nvPicPr>
            <p:cNvPr id="700" name="Google Shape;700;p67"/>
            <p:cNvPicPr preferRelativeResize="0"/>
            <p:nvPr/>
          </p:nvPicPr>
          <p:blipFill rotWithShape="1">
            <a:blip r:embed="rId6">
              <a:alphaModFix/>
            </a:blip>
            <a:srcRect t="-100000" b="100000"/>
            <a:stretch/>
          </p:blipFill>
          <p:spPr>
            <a:xfrm>
              <a:off x="4976675" y="1605975"/>
              <a:ext cx="708200" cy="442625"/>
            </a:xfrm>
            <a:prstGeom prst="rect">
              <a:avLst/>
            </a:prstGeom>
            <a:noFill/>
            <a:ln>
              <a:noFill/>
            </a:ln>
          </p:spPr>
        </p:pic>
        <p:pic>
          <p:nvPicPr>
            <p:cNvPr id="701" name="Google Shape;701;p67"/>
            <p:cNvPicPr preferRelativeResize="0"/>
            <p:nvPr/>
          </p:nvPicPr>
          <p:blipFill>
            <a:blip r:embed="rId6">
              <a:alphaModFix/>
            </a:blip>
            <a:stretch>
              <a:fillRect/>
            </a:stretch>
          </p:blipFill>
          <p:spPr>
            <a:xfrm>
              <a:off x="5642950" y="1790100"/>
              <a:ext cx="767824" cy="479900"/>
            </a:xfrm>
            <a:prstGeom prst="rect">
              <a:avLst/>
            </a:prstGeom>
            <a:noFill/>
            <a:ln>
              <a:noFill/>
            </a:ln>
          </p:spPr>
        </p:pic>
        <p:pic>
          <p:nvPicPr>
            <p:cNvPr id="702" name="Google Shape;702;p67"/>
            <p:cNvPicPr preferRelativeResize="0"/>
            <p:nvPr/>
          </p:nvPicPr>
          <p:blipFill>
            <a:blip r:embed="rId7">
              <a:alphaModFix/>
            </a:blip>
            <a:stretch>
              <a:fillRect/>
            </a:stretch>
          </p:blipFill>
          <p:spPr>
            <a:xfrm>
              <a:off x="5565937" y="2350187"/>
              <a:ext cx="2703125" cy="1154475"/>
            </a:xfrm>
            <a:prstGeom prst="rect">
              <a:avLst/>
            </a:prstGeom>
            <a:noFill/>
            <a:ln>
              <a:noFill/>
            </a:ln>
          </p:spPr>
        </p:pic>
      </p:grpSp>
      <p:sp>
        <p:nvSpPr>
          <p:cNvPr id="703" name="Google Shape;703;p67"/>
          <p:cNvSpPr txBox="1"/>
          <p:nvPr/>
        </p:nvSpPr>
        <p:spPr>
          <a:xfrm>
            <a:off x="404225" y="1038725"/>
            <a:ext cx="109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&lt;웹 로그&gt;</a:t>
            </a:r>
            <a:endParaRPr>
              <a:latin typeface="Noto Sans KR"/>
              <a:ea typeface="Noto Sans KR"/>
              <a:cs typeface="Noto Sans KR"/>
              <a:sym typeface="Noto Sans KR"/>
            </a:endParaRPr>
          </a:p>
        </p:txBody>
      </p:sp>
      <p:sp>
        <p:nvSpPr>
          <p:cNvPr id="704" name="Google Shape;704;p67"/>
          <p:cNvSpPr/>
          <p:nvPr/>
        </p:nvSpPr>
        <p:spPr>
          <a:xfrm>
            <a:off x="754875" y="2839600"/>
            <a:ext cx="3915000" cy="14454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7"/>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 IoT &amp; Cloud (RDS에 데이터 저장)</a:t>
            </a:r>
            <a:endParaRPr sz="2000" b="1">
              <a:solidFill>
                <a:schemeClr val="dk1"/>
              </a:solidFill>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par>
                                <p:cTn id="8" presetID="10" presetClass="entr" presetSubtype="0" fill="hold" nodeType="withEffect">
                                  <p:stCondLst>
                                    <p:cond delay="0"/>
                                  </p:stCondLst>
                                  <p:childTnLst>
                                    <p:set>
                                      <p:cBhvr>
                                        <p:cTn id="9" dur="1" fill="hold">
                                          <p:stCondLst>
                                            <p:cond delay="0"/>
                                          </p:stCondLst>
                                        </p:cTn>
                                        <p:tgtEl>
                                          <p:spTgt spid="694"/>
                                        </p:tgtEl>
                                        <p:attrNameLst>
                                          <p:attrName>style.visibility</p:attrName>
                                        </p:attrNameLst>
                                      </p:cBhvr>
                                      <p:to>
                                        <p:strVal val="visible"/>
                                      </p:to>
                                    </p:set>
                                    <p:animEffect transition="in" filter="fade">
                                      <p:cBhvr>
                                        <p:cTn id="10" dur="1000"/>
                                        <p:tgtEl>
                                          <p:spTgt spid="694"/>
                                        </p:tgtEl>
                                      </p:cBhvr>
                                    </p:animEffect>
                                  </p:childTnLst>
                                </p:cTn>
                              </p:par>
                              <p:par>
                                <p:cTn id="11" presetID="10" presetClass="entr" presetSubtype="0" fill="hold" nodeType="withEffect">
                                  <p:stCondLst>
                                    <p:cond delay="0"/>
                                  </p:stCondLst>
                                  <p:childTnLst>
                                    <p:set>
                                      <p:cBhvr>
                                        <p:cTn id="12" dur="1" fill="hold">
                                          <p:stCondLst>
                                            <p:cond delay="0"/>
                                          </p:stCondLst>
                                        </p:cTn>
                                        <p:tgtEl>
                                          <p:spTgt spid="703"/>
                                        </p:tgtEl>
                                        <p:attrNameLst>
                                          <p:attrName>style.visibility</p:attrName>
                                        </p:attrNameLst>
                                      </p:cBhvr>
                                      <p:to>
                                        <p:strVal val="visible"/>
                                      </p:to>
                                    </p:set>
                                    <p:animEffect transition="in" filter="fade">
                                      <p:cBhvr>
                                        <p:cTn id="13" dur="1000"/>
                                        <p:tgtEl>
                                          <p:spTgt spid="7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95"/>
                                        </p:tgtEl>
                                        <p:attrNameLst>
                                          <p:attrName>style.visibility</p:attrName>
                                        </p:attrNameLst>
                                      </p:cBhvr>
                                      <p:to>
                                        <p:strVal val="visible"/>
                                      </p:to>
                                    </p:set>
                                    <p:animEffect transition="in" filter="fade">
                                      <p:cBhvr>
                                        <p:cTn id="18" dur="1000"/>
                                        <p:tgtEl>
                                          <p:spTgt spid="6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04"/>
                                        </p:tgtEl>
                                        <p:attrNameLst>
                                          <p:attrName>style.visibility</p:attrName>
                                        </p:attrNameLst>
                                      </p:cBhvr>
                                      <p:to>
                                        <p:strVal val="visible"/>
                                      </p:to>
                                    </p:set>
                                    <p:animEffect transition="in" filter="fade">
                                      <p:cBhvr>
                                        <p:cTn id="23" dur="1000"/>
                                        <p:tgtEl>
                                          <p:spTgt spid="704"/>
                                        </p:tgtEl>
                                      </p:cBhvr>
                                    </p:animEffect>
                                  </p:childTnLst>
                                </p:cTn>
                              </p:par>
                              <p:par>
                                <p:cTn id="24" presetID="10" presetClass="entr" presetSubtype="0" fill="hold" nodeType="withEffect">
                                  <p:stCondLst>
                                    <p:cond delay="0"/>
                                  </p:stCondLst>
                                  <p:childTnLst>
                                    <p:set>
                                      <p:cBhvr>
                                        <p:cTn id="25" dur="1" fill="hold">
                                          <p:stCondLst>
                                            <p:cond delay="0"/>
                                          </p:stCondLst>
                                        </p:cTn>
                                        <p:tgtEl>
                                          <p:spTgt spid="692"/>
                                        </p:tgtEl>
                                        <p:attrNameLst>
                                          <p:attrName>style.visibility</p:attrName>
                                        </p:attrNameLst>
                                      </p:cBhvr>
                                      <p:to>
                                        <p:strVal val="visible"/>
                                      </p:to>
                                    </p:set>
                                    <p:animEffect transition="in" filter="fade">
                                      <p:cBhvr>
                                        <p:cTn id="26" dur="100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68"/>
          <p:cNvGrpSpPr/>
          <p:nvPr/>
        </p:nvGrpSpPr>
        <p:grpSpPr>
          <a:xfrm>
            <a:off x="159584" y="177763"/>
            <a:ext cx="8857869" cy="4809744"/>
            <a:chOff x="212779" y="237018"/>
            <a:chExt cx="11810492" cy="6412992"/>
          </a:xfrm>
        </p:grpSpPr>
        <p:sp>
          <p:nvSpPr>
            <p:cNvPr id="711" name="Google Shape;711;p68"/>
            <p:cNvSpPr/>
            <p:nvPr/>
          </p:nvSpPr>
          <p:spPr>
            <a:xfrm>
              <a:off x="1910275"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712" name="Google Shape;712;p68"/>
            <p:cNvGrpSpPr/>
            <p:nvPr/>
          </p:nvGrpSpPr>
          <p:grpSpPr>
            <a:xfrm>
              <a:off x="212779" y="237018"/>
              <a:ext cx="11810492" cy="6412992"/>
              <a:chOff x="212779" y="237018"/>
              <a:chExt cx="11810492" cy="6412992"/>
            </a:xfrm>
          </p:grpSpPr>
          <p:sp>
            <p:nvSpPr>
              <p:cNvPr id="713" name="Google Shape;713;p68"/>
              <p:cNvSpPr/>
              <p:nvPr/>
            </p:nvSpPr>
            <p:spPr>
              <a:xfrm>
                <a:off x="218217"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714" name="Google Shape;714;p68"/>
              <p:cNvSpPr/>
              <p:nvPr/>
            </p:nvSpPr>
            <p:spPr>
              <a:xfrm>
                <a:off x="5305267"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715" name="Google Shape;715;p68"/>
              <p:cNvSpPr/>
              <p:nvPr/>
            </p:nvSpPr>
            <p:spPr>
              <a:xfrm>
                <a:off x="7002762"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716" name="Google Shape;716;p68"/>
              <p:cNvSpPr/>
              <p:nvPr/>
            </p:nvSpPr>
            <p:spPr>
              <a:xfrm>
                <a:off x="8700258"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717" name="Google Shape;717;p68"/>
              <p:cNvSpPr/>
              <p:nvPr/>
            </p:nvSpPr>
            <p:spPr>
              <a:xfrm>
                <a:off x="10397754"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718" name="Google Shape;718;p68"/>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rgbClr val="FFFFFF"/>
              </a:solidFill>
              <a:ln w="28575" cap="flat" cmpd="sng">
                <a:solidFill>
                  <a:srgbClr val="44546A"/>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719" name="Google Shape;719;p68"/>
            <p:cNvCxnSpPr/>
            <p:nvPr/>
          </p:nvCxnSpPr>
          <p:spPr>
            <a:xfrm>
              <a:off x="350221" y="681264"/>
              <a:ext cx="1332000" cy="0"/>
            </a:xfrm>
            <a:prstGeom prst="straightConnector1">
              <a:avLst/>
            </a:prstGeom>
            <a:noFill/>
            <a:ln w="25400" cap="flat" cmpd="sng">
              <a:solidFill>
                <a:srgbClr val="44546A"/>
              </a:solidFill>
              <a:prstDash val="solid"/>
              <a:miter lim="800000"/>
              <a:headEnd type="none" w="sm" len="sm"/>
              <a:tailEnd type="none" w="sm" len="sm"/>
            </a:ln>
          </p:spPr>
        </p:cxnSp>
        <p:cxnSp>
          <p:nvCxnSpPr>
            <p:cNvPr id="720" name="Google Shape;720;p68"/>
            <p:cNvCxnSpPr/>
            <p:nvPr/>
          </p:nvCxnSpPr>
          <p:spPr>
            <a:xfrm>
              <a:off x="3749203" y="681264"/>
              <a:ext cx="1332000" cy="0"/>
            </a:xfrm>
            <a:prstGeom prst="straightConnector1">
              <a:avLst/>
            </a:prstGeom>
            <a:noFill/>
            <a:ln w="25400" cap="flat" cmpd="sng">
              <a:solidFill>
                <a:srgbClr val="44546A"/>
              </a:solidFill>
              <a:prstDash val="solid"/>
              <a:miter lim="800000"/>
              <a:headEnd type="none" w="sm" len="sm"/>
              <a:tailEnd type="none" w="sm" len="sm"/>
            </a:ln>
          </p:spPr>
        </p:cxnSp>
        <p:sp>
          <p:nvSpPr>
            <p:cNvPr id="721" name="Google Shape;721;p68"/>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grpSp>
        <p:nvGrpSpPr>
          <p:cNvPr id="722" name="Google Shape;722;p68"/>
          <p:cNvGrpSpPr/>
          <p:nvPr/>
        </p:nvGrpSpPr>
        <p:grpSpPr>
          <a:xfrm>
            <a:off x="880633" y="715525"/>
            <a:ext cx="7448877" cy="4044674"/>
            <a:chOff x="212779" y="237018"/>
            <a:chExt cx="11810492" cy="6412992"/>
          </a:xfrm>
        </p:grpSpPr>
        <p:sp>
          <p:nvSpPr>
            <p:cNvPr id="723" name="Google Shape;723;p68"/>
            <p:cNvSpPr/>
            <p:nvPr/>
          </p:nvSpPr>
          <p:spPr>
            <a:xfrm>
              <a:off x="1910275"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724" name="Google Shape;724;p68"/>
            <p:cNvGrpSpPr/>
            <p:nvPr/>
          </p:nvGrpSpPr>
          <p:grpSpPr>
            <a:xfrm>
              <a:off x="212779" y="237018"/>
              <a:ext cx="11810492" cy="6412992"/>
              <a:chOff x="212779" y="237018"/>
              <a:chExt cx="11810492" cy="6412992"/>
            </a:xfrm>
          </p:grpSpPr>
          <p:sp>
            <p:nvSpPr>
              <p:cNvPr id="725" name="Google Shape;725;p68"/>
              <p:cNvSpPr/>
              <p:nvPr/>
            </p:nvSpPr>
            <p:spPr>
              <a:xfrm>
                <a:off x="218217"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726" name="Google Shape;726;p68"/>
              <p:cNvSpPr/>
              <p:nvPr/>
            </p:nvSpPr>
            <p:spPr>
              <a:xfrm>
                <a:off x="5305267"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727" name="Google Shape;727;p68"/>
              <p:cNvSpPr/>
              <p:nvPr/>
            </p:nvSpPr>
            <p:spPr>
              <a:xfrm>
                <a:off x="7002762"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728" name="Google Shape;728;p68"/>
              <p:cNvSpPr/>
              <p:nvPr/>
            </p:nvSpPr>
            <p:spPr>
              <a:xfrm>
                <a:off x="8700258"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729" name="Google Shape;729;p68"/>
              <p:cNvSpPr/>
              <p:nvPr/>
            </p:nvSpPr>
            <p:spPr>
              <a:xfrm>
                <a:off x="10397754" y="411190"/>
                <a:ext cx="1625400" cy="1353300"/>
              </a:xfrm>
              <a:prstGeom prst="roundRect">
                <a:avLst>
                  <a:gd name="adj" fmla="val 8007"/>
                </a:avLst>
              </a:prstGeom>
              <a:solidFill>
                <a:srgbClr val="52677C"/>
              </a:solidFill>
              <a:ln w="28575" cap="flat" cmpd="sng">
                <a:solidFill>
                  <a:srgbClr val="44546A"/>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730" name="Google Shape;730;p68"/>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rgbClr val="FFFFFF"/>
              </a:solidFill>
              <a:ln w="28575" cap="flat" cmpd="sng">
                <a:solidFill>
                  <a:srgbClr val="44546A"/>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731" name="Google Shape;731;p68"/>
            <p:cNvCxnSpPr/>
            <p:nvPr/>
          </p:nvCxnSpPr>
          <p:spPr>
            <a:xfrm>
              <a:off x="350221" y="681264"/>
              <a:ext cx="1332000" cy="0"/>
            </a:xfrm>
            <a:prstGeom prst="straightConnector1">
              <a:avLst/>
            </a:prstGeom>
            <a:noFill/>
            <a:ln w="25400" cap="flat" cmpd="sng">
              <a:solidFill>
                <a:srgbClr val="44546A"/>
              </a:solidFill>
              <a:prstDash val="solid"/>
              <a:miter lim="800000"/>
              <a:headEnd type="none" w="sm" len="sm"/>
              <a:tailEnd type="none" w="sm" len="sm"/>
            </a:ln>
          </p:spPr>
        </p:cxnSp>
        <p:cxnSp>
          <p:nvCxnSpPr>
            <p:cNvPr id="732" name="Google Shape;732;p68"/>
            <p:cNvCxnSpPr/>
            <p:nvPr/>
          </p:nvCxnSpPr>
          <p:spPr>
            <a:xfrm>
              <a:off x="3749203" y="681264"/>
              <a:ext cx="1332000" cy="0"/>
            </a:xfrm>
            <a:prstGeom prst="straightConnector1">
              <a:avLst/>
            </a:prstGeom>
            <a:noFill/>
            <a:ln w="25400" cap="flat" cmpd="sng">
              <a:solidFill>
                <a:srgbClr val="44546A"/>
              </a:solidFill>
              <a:prstDash val="solid"/>
              <a:miter lim="800000"/>
              <a:headEnd type="none" w="sm" len="sm"/>
              <a:tailEnd type="none" w="sm" len="sm"/>
            </a:ln>
          </p:spPr>
        </p:cxnSp>
        <p:sp>
          <p:nvSpPr>
            <p:cNvPr id="733" name="Google Shape;733;p68"/>
            <p:cNvSpPr txBox="1"/>
            <p:nvPr/>
          </p:nvSpPr>
          <p:spPr>
            <a:xfrm>
              <a:off x="3697653" y="332183"/>
              <a:ext cx="1435200" cy="3783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pic>
        <p:nvPicPr>
          <p:cNvPr id="734" name="Google Shape;734;p68"/>
          <p:cNvPicPr preferRelativeResize="0"/>
          <p:nvPr/>
        </p:nvPicPr>
        <p:blipFill>
          <a:blip r:embed="rId3">
            <a:alphaModFix/>
          </a:blip>
          <a:stretch>
            <a:fillRect/>
          </a:stretch>
        </p:blipFill>
        <p:spPr>
          <a:xfrm>
            <a:off x="707263" y="574300"/>
            <a:ext cx="7729474" cy="4379750"/>
          </a:xfrm>
          <a:prstGeom prst="rect">
            <a:avLst/>
          </a:prstGeom>
          <a:noFill/>
          <a:ln>
            <a:noFill/>
          </a:ln>
        </p:spPr>
      </p:pic>
      <p:grpSp>
        <p:nvGrpSpPr>
          <p:cNvPr id="735" name="Google Shape;735;p68"/>
          <p:cNvGrpSpPr/>
          <p:nvPr/>
        </p:nvGrpSpPr>
        <p:grpSpPr>
          <a:xfrm>
            <a:off x="1365263" y="850633"/>
            <a:ext cx="3638187" cy="2653187"/>
            <a:chOff x="691700" y="271250"/>
            <a:chExt cx="4326025" cy="3154800"/>
          </a:xfrm>
        </p:grpSpPr>
        <p:sp>
          <p:nvSpPr>
            <p:cNvPr id="736" name="Google Shape;736;p68"/>
            <p:cNvSpPr/>
            <p:nvPr/>
          </p:nvSpPr>
          <p:spPr>
            <a:xfrm>
              <a:off x="2272100" y="2134250"/>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68"/>
            <p:cNvGrpSpPr/>
            <p:nvPr/>
          </p:nvGrpSpPr>
          <p:grpSpPr>
            <a:xfrm>
              <a:off x="691700" y="271250"/>
              <a:ext cx="4326025" cy="3154800"/>
              <a:chOff x="691700" y="271250"/>
              <a:chExt cx="4326025" cy="3154800"/>
            </a:xfrm>
          </p:grpSpPr>
          <p:grpSp>
            <p:nvGrpSpPr>
              <p:cNvPr id="738" name="Google Shape;738;p68"/>
              <p:cNvGrpSpPr/>
              <p:nvPr/>
            </p:nvGrpSpPr>
            <p:grpSpPr>
              <a:xfrm>
                <a:off x="691700" y="271250"/>
                <a:ext cx="3172775" cy="3154800"/>
                <a:chOff x="632175" y="308475"/>
                <a:chExt cx="3172775" cy="3154800"/>
              </a:xfrm>
            </p:grpSpPr>
            <p:sp>
              <p:nvSpPr>
                <p:cNvPr id="739" name="Google Shape;739;p68"/>
                <p:cNvSpPr/>
                <p:nvPr/>
              </p:nvSpPr>
              <p:spPr>
                <a:xfrm>
                  <a:off x="632175" y="337025"/>
                  <a:ext cx="1104600" cy="258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2212575" y="308475"/>
                  <a:ext cx="1318800" cy="258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8"/>
                <p:cNvSpPr/>
                <p:nvPr/>
              </p:nvSpPr>
              <p:spPr>
                <a:xfrm rot="5400000">
                  <a:off x="2938250" y="1175175"/>
                  <a:ext cx="1475400" cy="258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8"/>
                <p:cNvSpPr/>
                <p:nvPr/>
              </p:nvSpPr>
              <p:spPr>
                <a:xfrm>
                  <a:off x="2108325" y="2278600"/>
                  <a:ext cx="771000" cy="2268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8"/>
                <p:cNvSpPr/>
                <p:nvPr/>
              </p:nvSpPr>
              <p:spPr>
                <a:xfrm flipH="1">
                  <a:off x="2164850" y="3236475"/>
                  <a:ext cx="1170000" cy="2268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68"/>
              <p:cNvSpPr/>
              <p:nvPr/>
            </p:nvSpPr>
            <p:spPr>
              <a:xfrm>
                <a:off x="4388625" y="2134250"/>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8"/>
              <p:cNvSpPr/>
              <p:nvPr/>
            </p:nvSpPr>
            <p:spPr>
              <a:xfrm>
                <a:off x="4322025" y="2280825"/>
                <a:ext cx="695700" cy="147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 name="Google Shape;746;p68"/>
          <p:cNvGrpSpPr/>
          <p:nvPr/>
        </p:nvGrpSpPr>
        <p:grpSpPr>
          <a:xfrm>
            <a:off x="2591799" y="2409616"/>
            <a:ext cx="2385215" cy="1066219"/>
            <a:chOff x="2127650" y="2158952"/>
            <a:chExt cx="2836166" cy="1267798"/>
          </a:xfrm>
        </p:grpSpPr>
        <p:sp>
          <p:nvSpPr>
            <p:cNvPr id="747" name="Google Shape;747;p68"/>
            <p:cNvSpPr/>
            <p:nvPr/>
          </p:nvSpPr>
          <p:spPr>
            <a:xfrm>
              <a:off x="2127650" y="3233250"/>
              <a:ext cx="1202100" cy="1935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8"/>
            <p:cNvSpPr/>
            <p:nvPr/>
          </p:nvSpPr>
          <p:spPr>
            <a:xfrm rot="10800000">
              <a:off x="2223875" y="2306950"/>
              <a:ext cx="780600" cy="1935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8"/>
            <p:cNvSpPr/>
            <p:nvPr/>
          </p:nvSpPr>
          <p:spPr>
            <a:xfrm rot="10800000">
              <a:off x="4227925" y="2306850"/>
              <a:ext cx="728100" cy="1428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8"/>
            <p:cNvSpPr/>
            <p:nvPr/>
          </p:nvSpPr>
          <p:spPr>
            <a:xfrm>
              <a:off x="2269250" y="2430100"/>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8"/>
            <p:cNvSpPr/>
            <p:nvPr/>
          </p:nvSpPr>
          <p:spPr>
            <a:xfrm>
              <a:off x="4401316" y="2158952"/>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68"/>
          <p:cNvSpPr/>
          <p:nvPr/>
        </p:nvSpPr>
        <p:spPr>
          <a:xfrm rot="7459359">
            <a:off x="3720755" y="3341796"/>
            <a:ext cx="1654250" cy="578241"/>
          </a:xfrm>
          <a:prstGeom prst="curvedLeftArrow">
            <a:avLst>
              <a:gd name="adj1" fmla="val 8912"/>
              <a:gd name="adj2" fmla="val 18166"/>
              <a:gd name="adj3" fmla="val 4216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8"/>
          <p:cNvSpPr/>
          <p:nvPr/>
        </p:nvSpPr>
        <p:spPr>
          <a:xfrm>
            <a:off x="6319825" y="818300"/>
            <a:ext cx="23640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500">
                <a:solidFill>
                  <a:srgbClr val="FFFFFF"/>
                </a:solidFill>
                <a:latin typeface="Malgun Gothic"/>
                <a:ea typeface="Malgun Gothic"/>
                <a:cs typeface="Malgun Gothic"/>
                <a:sym typeface="Malgun Gothic"/>
              </a:rPr>
              <a:t>주차상황 번호판만 찍음</a:t>
            </a:r>
            <a:endParaRPr sz="1500">
              <a:solidFill>
                <a:srgbClr val="FFFFFF"/>
              </a:solidFill>
              <a:latin typeface="Malgun Gothic"/>
              <a:ea typeface="Malgun Gothic"/>
              <a:cs typeface="Malgun Gothic"/>
              <a:sym typeface="Malgun Gothic"/>
            </a:endParaRPr>
          </a:p>
        </p:txBody>
      </p:sp>
      <p:sp>
        <p:nvSpPr>
          <p:cNvPr id="754" name="Google Shape;754;p68"/>
          <p:cNvSpPr/>
          <p:nvPr/>
        </p:nvSpPr>
        <p:spPr>
          <a:xfrm>
            <a:off x="6319825" y="818300"/>
            <a:ext cx="23640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ko">
                <a:solidFill>
                  <a:schemeClr val="lt1"/>
                </a:solidFill>
                <a:latin typeface="Noto Sans KR"/>
                <a:ea typeface="Noto Sans KR"/>
                <a:cs typeface="Noto Sans KR"/>
                <a:sym typeface="Noto Sans KR"/>
              </a:rPr>
              <a:t>장애인 주차 구역에서</a:t>
            </a:r>
            <a:endParaRPr>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SzPts val="1100"/>
              <a:buFont typeface="Arial"/>
              <a:buNone/>
            </a:pPr>
            <a:r>
              <a:rPr lang="ko">
                <a:solidFill>
                  <a:schemeClr val="lt1"/>
                </a:solidFill>
                <a:latin typeface="Noto Sans KR"/>
                <a:ea typeface="Noto Sans KR"/>
                <a:cs typeface="Noto Sans KR"/>
                <a:sym typeface="Noto Sans KR"/>
              </a:rPr>
              <a:t>번호판 대조</a:t>
            </a:r>
            <a:endParaRPr>
              <a:solidFill>
                <a:schemeClr val="lt1"/>
              </a:solidFill>
              <a:latin typeface="Noto Sans KR"/>
              <a:ea typeface="Noto Sans KR"/>
              <a:cs typeface="Noto Sans KR"/>
              <a:sym typeface="Noto Sans K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35"/>
                                        </p:tgtEl>
                                      </p:cBhvr>
                                    </p:animEffect>
                                    <p:set>
                                      <p:cBhvr>
                                        <p:cTn id="7" dur="1" fill="hold">
                                          <p:stCondLst>
                                            <p:cond delay="1000"/>
                                          </p:stCondLst>
                                        </p:cTn>
                                        <p:tgtEl>
                                          <p:spTgt spid="73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46"/>
                                        </p:tgtEl>
                                        <p:attrNameLst>
                                          <p:attrName>style.visibility</p:attrName>
                                        </p:attrNameLst>
                                      </p:cBhvr>
                                      <p:to>
                                        <p:strVal val="visible"/>
                                      </p:to>
                                    </p:set>
                                    <p:animEffect transition="in" filter="fade">
                                      <p:cBhvr>
                                        <p:cTn id="10" dur="1000"/>
                                        <p:tgtEl>
                                          <p:spTgt spid="7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746"/>
                                        </p:tgtEl>
                                      </p:cBhvr>
                                    </p:animEffect>
                                    <p:set>
                                      <p:cBhvr>
                                        <p:cTn id="15" dur="1" fill="hold">
                                          <p:stCondLst>
                                            <p:cond delay="1000"/>
                                          </p:stCondLst>
                                        </p:cTn>
                                        <p:tgtEl>
                                          <p:spTgt spid="74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52"/>
                                        </p:tgtEl>
                                        <p:attrNameLst>
                                          <p:attrName>style.visibility</p:attrName>
                                        </p:attrNameLst>
                                      </p:cBhvr>
                                      <p:to>
                                        <p:strVal val="visible"/>
                                      </p:to>
                                    </p:set>
                                    <p:animEffect transition="in" filter="fade">
                                      <p:cBhvr>
                                        <p:cTn id="18" dur="10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grpSp>
        <p:nvGrpSpPr>
          <p:cNvPr id="759" name="Google Shape;759;p69"/>
          <p:cNvGrpSpPr/>
          <p:nvPr/>
        </p:nvGrpSpPr>
        <p:grpSpPr>
          <a:xfrm>
            <a:off x="159584" y="177763"/>
            <a:ext cx="8857869" cy="4809744"/>
            <a:chOff x="212779" y="237018"/>
            <a:chExt cx="11810492" cy="6412992"/>
          </a:xfrm>
        </p:grpSpPr>
        <p:sp>
          <p:nvSpPr>
            <p:cNvPr id="760" name="Google Shape;760;p6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761" name="Google Shape;761;p69"/>
            <p:cNvGrpSpPr/>
            <p:nvPr/>
          </p:nvGrpSpPr>
          <p:grpSpPr>
            <a:xfrm>
              <a:off x="212779" y="237018"/>
              <a:ext cx="11810492" cy="6412992"/>
              <a:chOff x="212779" y="237018"/>
              <a:chExt cx="11810492" cy="6412992"/>
            </a:xfrm>
          </p:grpSpPr>
          <p:sp>
            <p:nvSpPr>
              <p:cNvPr id="762" name="Google Shape;762;p6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763" name="Google Shape;763;p6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764" name="Google Shape;764;p6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765" name="Google Shape;765;p6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766" name="Google Shape;766;p6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767" name="Google Shape;767;p69"/>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768" name="Google Shape;768;p6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769" name="Google Shape;769;p69"/>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770" name="Google Shape;770;p69"/>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771" name="Google Shape;771;p69"/>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772" name="Google Shape;772;p69"/>
          <p:cNvGrpSpPr/>
          <p:nvPr/>
        </p:nvGrpSpPr>
        <p:grpSpPr>
          <a:xfrm>
            <a:off x="159584" y="177763"/>
            <a:ext cx="8857869" cy="4809744"/>
            <a:chOff x="212779" y="237018"/>
            <a:chExt cx="11810492" cy="6412992"/>
          </a:xfrm>
        </p:grpSpPr>
        <p:sp>
          <p:nvSpPr>
            <p:cNvPr id="773" name="Google Shape;773;p6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774" name="Google Shape;774;p69"/>
            <p:cNvGrpSpPr/>
            <p:nvPr/>
          </p:nvGrpSpPr>
          <p:grpSpPr>
            <a:xfrm>
              <a:off x="212779" y="237018"/>
              <a:ext cx="11810492" cy="6412992"/>
              <a:chOff x="212779" y="237018"/>
              <a:chExt cx="11810492" cy="6412992"/>
            </a:xfrm>
          </p:grpSpPr>
          <p:sp>
            <p:nvSpPr>
              <p:cNvPr id="775" name="Google Shape;775;p6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776" name="Google Shape;776;p6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777" name="Google Shape;777;p6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778" name="Google Shape;778;p6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779" name="Google Shape;779;p6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780" name="Google Shape;780;p69"/>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781" name="Google Shape;781;p6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782" name="Google Shape;782;p69"/>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783" name="Google Shape;783;p69"/>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grpSp>
        <p:nvGrpSpPr>
          <p:cNvPr id="784" name="Google Shape;784;p69"/>
          <p:cNvGrpSpPr/>
          <p:nvPr/>
        </p:nvGrpSpPr>
        <p:grpSpPr>
          <a:xfrm>
            <a:off x="1035608" y="1147241"/>
            <a:ext cx="6941092" cy="3554958"/>
            <a:chOff x="674725" y="304800"/>
            <a:chExt cx="8324649" cy="5031075"/>
          </a:xfrm>
        </p:grpSpPr>
        <p:pic>
          <p:nvPicPr>
            <p:cNvPr id="785" name="Google Shape;785;p69"/>
            <p:cNvPicPr preferRelativeResize="0"/>
            <p:nvPr/>
          </p:nvPicPr>
          <p:blipFill>
            <a:blip r:embed="rId3">
              <a:alphaModFix/>
            </a:blip>
            <a:stretch>
              <a:fillRect/>
            </a:stretch>
          </p:blipFill>
          <p:spPr>
            <a:xfrm>
              <a:off x="4999750" y="304800"/>
              <a:ext cx="3999624" cy="2281699"/>
            </a:xfrm>
            <a:prstGeom prst="rect">
              <a:avLst/>
            </a:prstGeom>
            <a:noFill/>
            <a:ln>
              <a:noFill/>
            </a:ln>
          </p:spPr>
        </p:pic>
        <p:sp>
          <p:nvSpPr>
            <p:cNvPr id="786" name="Google Shape;786;p69"/>
            <p:cNvSpPr/>
            <p:nvPr/>
          </p:nvSpPr>
          <p:spPr>
            <a:xfrm>
              <a:off x="674725" y="2344950"/>
              <a:ext cx="7794550" cy="2990925"/>
            </a:xfrm>
            <a:custGeom>
              <a:avLst/>
              <a:gdLst/>
              <a:ahLst/>
              <a:cxnLst/>
              <a:rect l="l" t="t" r="r" b="b"/>
              <a:pathLst>
                <a:path w="311782" h="119637" extrusionOk="0">
                  <a:moveTo>
                    <a:pt x="0" y="71148"/>
                  </a:moveTo>
                  <a:lnTo>
                    <a:pt x="175830" y="0"/>
                  </a:lnTo>
                  <a:lnTo>
                    <a:pt x="311782" y="7250"/>
                  </a:lnTo>
                  <a:lnTo>
                    <a:pt x="269184" y="119637"/>
                  </a:lnTo>
                  <a:close/>
                </a:path>
              </a:pathLst>
            </a:custGeom>
            <a:solidFill>
              <a:schemeClr val="lt2"/>
            </a:solidFill>
            <a:ln w="9525" cap="flat" cmpd="sng">
              <a:solidFill>
                <a:schemeClr val="dk2"/>
              </a:solidFill>
              <a:prstDash val="solid"/>
              <a:round/>
              <a:headEnd type="none" w="med" len="med"/>
              <a:tailEnd type="none" w="med" len="med"/>
            </a:ln>
          </p:spPr>
        </p:sp>
        <p:pic>
          <p:nvPicPr>
            <p:cNvPr id="787" name="Google Shape;787;p69"/>
            <p:cNvPicPr preferRelativeResize="0"/>
            <p:nvPr/>
          </p:nvPicPr>
          <p:blipFill>
            <a:blip r:embed="rId4">
              <a:alphaModFix/>
            </a:blip>
            <a:stretch>
              <a:fillRect/>
            </a:stretch>
          </p:blipFill>
          <p:spPr>
            <a:xfrm rot="-237710">
              <a:off x="3020296" y="2136866"/>
              <a:ext cx="4405157" cy="2774119"/>
            </a:xfrm>
            <a:prstGeom prst="rect">
              <a:avLst/>
            </a:prstGeom>
            <a:noFill/>
            <a:ln>
              <a:noFill/>
            </a:ln>
          </p:spPr>
        </p:pic>
        <p:pic>
          <p:nvPicPr>
            <p:cNvPr id="788" name="Google Shape;788;p69"/>
            <p:cNvPicPr preferRelativeResize="0"/>
            <p:nvPr/>
          </p:nvPicPr>
          <p:blipFill>
            <a:blip r:embed="rId5">
              <a:alphaModFix/>
            </a:blip>
            <a:stretch>
              <a:fillRect/>
            </a:stretch>
          </p:blipFill>
          <p:spPr>
            <a:xfrm>
              <a:off x="5991550" y="1004425"/>
              <a:ext cx="998725" cy="1814400"/>
            </a:xfrm>
            <a:prstGeom prst="rect">
              <a:avLst/>
            </a:prstGeom>
            <a:noFill/>
            <a:ln>
              <a:noFill/>
            </a:ln>
          </p:spPr>
        </p:pic>
        <p:sp>
          <p:nvSpPr>
            <p:cNvPr id="789" name="Google Shape;789;p69"/>
            <p:cNvSpPr/>
            <p:nvPr/>
          </p:nvSpPr>
          <p:spPr>
            <a:xfrm>
              <a:off x="6242525" y="2268750"/>
              <a:ext cx="121200" cy="12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0" name="Google Shape;790;p69"/>
          <p:cNvPicPr preferRelativeResize="0"/>
          <p:nvPr/>
        </p:nvPicPr>
        <p:blipFill>
          <a:blip r:embed="rId6">
            <a:alphaModFix/>
          </a:blip>
          <a:stretch>
            <a:fillRect/>
          </a:stretch>
        </p:blipFill>
        <p:spPr>
          <a:xfrm>
            <a:off x="5523142" y="2163194"/>
            <a:ext cx="430042" cy="326232"/>
          </a:xfrm>
          <a:prstGeom prst="rect">
            <a:avLst/>
          </a:prstGeom>
          <a:noFill/>
          <a:ln>
            <a:noFill/>
          </a:ln>
        </p:spPr>
      </p:pic>
      <p:sp>
        <p:nvSpPr>
          <p:cNvPr id="791" name="Google Shape;791;p69"/>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(장애인 주차 구역에서 번호판 대조)</a:t>
            </a:r>
            <a:endParaRPr sz="2000" b="1">
              <a:solidFill>
                <a:schemeClr val="dk1"/>
              </a:solidFill>
              <a:latin typeface="Do Hyeon"/>
              <a:ea typeface="Do Hyeon"/>
              <a:cs typeface="Do Hyeon"/>
              <a:sym typeface="Do Hyeon"/>
            </a:endParaRPr>
          </a:p>
        </p:txBody>
      </p:sp>
      <p:sp>
        <p:nvSpPr>
          <p:cNvPr id="792" name="Google Shape;792;p69"/>
          <p:cNvSpPr/>
          <p:nvPr/>
        </p:nvSpPr>
        <p:spPr>
          <a:xfrm>
            <a:off x="5372550" y="1949300"/>
            <a:ext cx="796800" cy="2139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100">
                <a:solidFill>
                  <a:srgbClr val="44546A"/>
                </a:solidFill>
                <a:latin typeface="Noto Sans KR"/>
                <a:ea typeface="Noto Sans KR"/>
                <a:cs typeface="Noto Sans KR"/>
                <a:sym typeface="Noto Sans KR"/>
              </a:rPr>
              <a:t>모듈박스</a:t>
            </a:r>
            <a:endParaRPr sz="1100"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grpSp>
        <p:nvGrpSpPr>
          <p:cNvPr id="797" name="Google Shape;797;p70"/>
          <p:cNvGrpSpPr/>
          <p:nvPr/>
        </p:nvGrpSpPr>
        <p:grpSpPr>
          <a:xfrm>
            <a:off x="159584" y="177763"/>
            <a:ext cx="8857869" cy="4809744"/>
            <a:chOff x="212779" y="237018"/>
            <a:chExt cx="11810492" cy="6412992"/>
          </a:xfrm>
        </p:grpSpPr>
        <p:sp>
          <p:nvSpPr>
            <p:cNvPr id="798" name="Google Shape;798;p7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799" name="Google Shape;799;p70"/>
            <p:cNvGrpSpPr/>
            <p:nvPr/>
          </p:nvGrpSpPr>
          <p:grpSpPr>
            <a:xfrm>
              <a:off x="212779" y="237018"/>
              <a:ext cx="11810492" cy="6412992"/>
              <a:chOff x="212779" y="237018"/>
              <a:chExt cx="11810492" cy="6412992"/>
            </a:xfrm>
          </p:grpSpPr>
          <p:sp>
            <p:nvSpPr>
              <p:cNvPr id="800" name="Google Shape;800;p7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801" name="Google Shape;801;p70"/>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802" name="Google Shape;802;p70"/>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803" name="Google Shape;803;p7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804" name="Google Shape;804;p7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805" name="Google Shape;805;p70"/>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806" name="Google Shape;806;p7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07" name="Google Shape;807;p70"/>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808" name="Google Shape;808;p70"/>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09" name="Google Shape;809;p70"/>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810" name="Google Shape;810;p70"/>
          <p:cNvGrpSpPr/>
          <p:nvPr/>
        </p:nvGrpSpPr>
        <p:grpSpPr>
          <a:xfrm>
            <a:off x="159584" y="177763"/>
            <a:ext cx="8857869" cy="4809744"/>
            <a:chOff x="212779" y="237018"/>
            <a:chExt cx="11810492" cy="6412992"/>
          </a:xfrm>
        </p:grpSpPr>
        <p:sp>
          <p:nvSpPr>
            <p:cNvPr id="811" name="Google Shape;811;p7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812" name="Google Shape;812;p70"/>
            <p:cNvGrpSpPr/>
            <p:nvPr/>
          </p:nvGrpSpPr>
          <p:grpSpPr>
            <a:xfrm>
              <a:off x="212779" y="237018"/>
              <a:ext cx="11810492" cy="6412992"/>
              <a:chOff x="212779" y="237018"/>
              <a:chExt cx="11810492" cy="6412992"/>
            </a:xfrm>
          </p:grpSpPr>
          <p:sp>
            <p:nvSpPr>
              <p:cNvPr id="813" name="Google Shape;813;p7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814" name="Google Shape;814;p70"/>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815" name="Google Shape;815;p70"/>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816" name="Google Shape;816;p7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817" name="Google Shape;817;p7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818" name="Google Shape;818;p70"/>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819" name="Google Shape;819;p7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820" name="Google Shape;820;p70"/>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21" name="Google Shape;821;p70"/>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822" name="Google Shape;822;p70"/>
          <p:cNvSpPr/>
          <p:nvPr/>
        </p:nvSpPr>
        <p:spPr>
          <a:xfrm>
            <a:off x="1317138" y="1120013"/>
            <a:ext cx="16650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AI에서 번호판 데이터를 보내준다.</a:t>
            </a:r>
            <a:endParaRPr sz="1100">
              <a:latin typeface="Noto Sans KR"/>
              <a:ea typeface="Noto Sans KR"/>
              <a:cs typeface="Noto Sans KR"/>
              <a:sym typeface="Noto Sans KR"/>
            </a:endParaRPr>
          </a:p>
        </p:txBody>
      </p:sp>
      <p:sp>
        <p:nvSpPr>
          <p:cNvPr id="823" name="Google Shape;823;p70"/>
          <p:cNvSpPr/>
          <p:nvPr/>
        </p:nvSpPr>
        <p:spPr>
          <a:xfrm>
            <a:off x="3551763" y="1120013"/>
            <a:ext cx="17529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DB에 있는 번호판과</a:t>
            </a:r>
            <a:endParaRPr sz="1100">
              <a:latin typeface="Noto Sans KR"/>
              <a:ea typeface="Noto Sans KR"/>
              <a:cs typeface="Noto Sans KR"/>
              <a:sym typeface="Noto Sans KR"/>
            </a:endParaRPr>
          </a:p>
          <a:p>
            <a:pPr marL="0" lvl="0" indent="0" algn="ctr" rtl="0">
              <a:spcBef>
                <a:spcPts val="0"/>
              </a:spcBef>
              <a:spcAft>
                <a:spcPts val="0"/>
              </a:spcAft>
              <a:buNone/>
            </a:pPr>
            <a:r>
              <a:rPr lang="ko" sz="1100">
                <a:latin typeface="Noto Sans KR"/>
                <a:ea typeface="Noto Sans KR"/>
                <a:cs typeface="Noto Sans KR"/>
                <a:sym typeface="Noto Sans KR"/>
              </a:rPr>
              <a:t>받은 번호판 비교를 한다.</a:t>
            </a:r>
            <a:endParaRPr sz="1100">
              <a:latin typeface="Noto Sans KR"/>
              <a:ea typeface="Noto Sans KR"/>
              <a:cs typeface="Noto Sans KR"/>
              <a:sym typeface="Noto Sans KR"/>
            </a:endParaRPr>
          </a:p>
        </p:txBody>
      </p:sp>
      <p:cxnSp>
        <p:nvCxnSpPr>
          <p:cNvPr id="824" name="Google Shape;824;p70"/>
          <p:cNvCxnSpPr>
            <a:stCxn id="822" idx="3"/>
            <a:endCxn id="823" idx="1"/>
          </p:cNvCxnSpPr>
          <p:nvPr/>
        </p:nvCxnSpPr>
        <p:spPr>
          <a:xfrm>
            <a:off x="2982138" y="1378763"/>
            <a:ext cx="569700" cy="0"/>
          </a:xfrm>
          <a:prstGeom prst="straightConnector1">
            <a:avLst/>
          </a:prstGeom>
          <a:noFill/>
          <a:ln w="19050" cap="flat" cmpd="sng">
            <a:solidFill>
              <a:schemeClr val="dk2"/>
            </a:solidFill>
            <a:prstDash val="solid"/>
            <a:round/>
            <a:headEnd type="none" w="med" len="med"/>
            <a:tailEnd type="stealth" w="med" len="med"/>
          </a:ln>
        </p:spPr>
      </p:cxnSp>
      <p:cxnSp>
        <p:nvCxnSpPr>
          <p:cNvPr id="825" name="Google Shape;825;p70"/>
          <p:cNvCxnSpPr>
            <a:stCxn id="823" idx="2"/>
            <a:endCxn id="826" idx="0"/>
          </p:cNvCxnSpPr>
          <p:nvPr/>
        </p:nvCxnSpPr>
        <p:spPr>
          <a:xfrm>
            <a:off x="4428213" y="1637513"/>
            <a:ext cx="0" cy="339600"/>
          </a:xfrm>
          <a:prstGeom prst="straightConnector1">
            <a:avLst/>
          </a:prstGeom>
          <a:noFill/>
          <a:ln w="19050" cap="flat" cmpd="sng">
            <a:solidFill>
              <a:schemeClr val="dk2"/>
            </a:solidFill>
            <a:prstDash val="solid"/>
            <a:round/>
            <a:headEnd type="none" w="med" len="med"/>
            <a:tailEnd type="stealth" w="med" len="med"/>
          </a:ln>
        </p:spPr>
      </p:cxnSp>
      <p:grpSp>
        <p:nvGrpSpPr>
          <p:cNvPr id="827" name="Google Shape;827;p70"/>
          <p:cNvGrpSpPr/>
          <p:nvPr/>
        </p:nvGrpSpPr>
        <p:grpSpPr>
          <a:xfrm>
            <a:off x="3132063" y="1976988"/>
            <a:ext cx="2592300" cy="1697463"/>
            <a:chOff x="3132063" y="1976988"/>
            <a:chExt cx="2592300" cy="1697463"/>
          </a:xfrm>
        </p:grpSpPr>
        <p:cxnSp>
          <p:nvCxnSpPr>
            <p:cNvPr id="828" name="Google Shape;828;p70"/>
            <p:cNvCxnSpPr>
              <a:stCxn id="826" idx="2"/>
              <a:endCxn id="829" idx="0"/>
            </p:cNvCxnSpPr>
            <p:nvPr/>
          </p:nvCxnSpPr>
          <p:spPr>
            <a:xfrm>
              <a:off x="4428213" y="2494488"/>
              <a:ext cx="0" cy="662400"/>
            </a:xfrm>
            <a:prstGeom prst="straightConnector1">
              <a:avLst/>
            </a:prstGeom>
            <a:noFill/>
            <a:ln w="19050" cap="flat" cmpd="sng">
              <a:solidFill>
                <a:schemeClr val="dk2"/>
              </a:solidFill>
              <a:prstDash val="solid"/>
              <a:round/>
              <a:headEnd type="none" w="med" len="med"/>
              <a:tailEnd type="stealth" w="med" len="med"/>
            </a:ln>
          </p:spPr>
        </p:cxnSp>
        <p:sp>
          <p:nvSpPr>
            <p:cNvPr id="826" name="Google Shape;826;p70"/>
            <p:cNvSpPr/>
            <p:nvPr/>
          </p:nvSpPr>
          <p:spPr>
            <a:xfrm>
              <a:off x="3132063" y="1976988"/>
              <a:ext cx="2592300" cy="517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장애인 차량이니?</a:t>
              </a:r>
              <a:endParaRPr sz="1100">
                <a:latin typeface="Noto Sans KR"/>
                <a:ea typeface="Noto Sans KR"/>
                <a:cs typeface="Noto Sans KR"/>
                <a:sym typeface="Noto Sans KR"/>
              </a:endParaRPr>
            </a:p>
          </p:txBody>
        </p:sp>
        <p:sp>
          <p:nvSpPr>
            <p:cNvPr id="829" name="Google Shape;829;p70"/>
            <p:cNvSpPr/>
            <p:nvPr/>
          </p:nvSpPr>
          <p:spPr>
            <a:xfrm>
              <a:off x="3551763" y="3156950"/>
              <a:ext cx="17529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라즈베리파이에 OK 메시지 보내준다.</a:t>
              </a:r>
              <a:endParaRPr sz="1100">
                <a:latin typeface="Noto Sans KR"/>
                <a:ea typeface="Noto Sans KR"/>
                <a:cs typeface="Noto Sans KR"/>
                <a:sym typeface="Noto Sans KR"/>
              </a:endParaRPr>
            </a:p>
          </p:txBody>
        </p:sp>
        <p:sp>
          <p:nvSpPr>
            <p:cNvPr id="830" name="Google Shape;830;p70"/>
            <p:cNvSpPr txBox="1"/>
            <p:nvPr/>
          </p:nvSpPr>
          <p:spPr>
            <a:xfrm>
              <a:off x="4103013" y="2435963"/>
              <a:ext cx="3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Y</a:t>
              </a:r>
              <a:endParaRPr>
                <a:latin typeface="Noto Sans KR"/>
                <a:ea typeface="Noto Sans KR"/>
                <a:cs typeface="Noto Sans KR"/>
                <a:sym typeface="Noto Sans KR"/>
              </a:endParaRPr>
            </a:p>
          </p:txBody>
        </p:sp>
      </p:grpSp>
      <p:grpSp>
        <p:nvGrpSpPr>
          <p:cNvPr id="831" name="Google Shape;831;p70"/>
          <p:cNvGrpSpPr/>
          <p:nvPr/>
        </p:nvGrpSpPr>
        <p:grpSpPr>
          <a:xfrm>
            <a:off x="5606788" y="1898888"/>
            <a:ext cx="2290225" cy="2886600"/>
            <a:chOff x="5606788" y="1898888"/>
            <a:chExt cx="2290225" cy="2886600"/>
          </a:xfrm>
        </p:grpSpPr>
        <p:sp>
          <p:nvSpPr>
            <p:cNvPr id="832" name="Google Shape;832;p70"/>
            <p:cNvSpPr/>
            <p:nvPr/>
          </p:nvSpPr>
          <p:spPr>
            <a:xfrm>
              <a:off x="6393113" y="1976988"/>
              <a:ext cx="14211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위반차량 등록한다.</a:t>
              </a:r>
              <a:endParaRPr sz="1100">
                <a:latin typeface="Noto Sans KR"/>
                <a:ea typeface="Noto Sans KR"/>
                <a:cs typeface="Noto Sans KR"/>
                <a:sym typeface="Noto Sans KR"/>
              </a:endParaRPr>
            </a:p>
          </p:txBody>
        </p:sp>
        <p:cxnSp>
          <p:nvCxnSpPr>
            <p:cNvPr id="833" name="Google Shape;833;p70"/>
            <p:cNvCxnSpPr>
              <a:stCxn id="826" idx="3"/>
              <a:endCxn id="832" idx="1"/>
            </p:cNvCxnSpPr>
            <p:nvPr/>
          </p:nvCxnSpPr>
          <p:spPr>
            <a:xfrm>
              <a:off x="5724363" y="2235738"/>
              <a:ext cx="668700" cy="0"/>
            </a:xfrm>
            <a:prstGeom prst="straightConnector1">
              <a:avLst/>
            </a:prstGeom>
            <a:noFill/>
            <a:ln w="19050" cap="flat" cmpd="sng">
              <a:solidFill>
                <a:schemeClr val="dk2"/>
              </a:solidFill>
              <a:prstDash val="solid"/>
              <a:round/>
              <a:headEnd type="none" w="med" len="med"/>
              <a:tailEnd type="stealth" w="med" len="med"/>
            </a:ln>
          </p:spPr>
        </p:cxnSp>
        <p:sp>
          <p:nvSpPr>
            <p:cNvPr id="834" name="Google Shape;834;p70"/>
            <p:cNvSpPr txBox="1"/>
            <p:nvPr/>
          </p:nvSpPr>
          <p:spPr>
            <a:xfrm>
              <a:off x="5606788" y="1898888"/>
              <a:ext cx="3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N</a:t>
              </a:r>
              <a:endParaRPr>
                <a:latin typeface="Noto Sans KR"/>
                <a:ea typeface="Noto Sans KR"/>
                <a:cs typeface="Noto Sans KR"/>
                <a:sym typeface="Noto Sans KR"/>
              </a:endParaRPr>
            </a:p>
          </p:txBody>
        </p:sp>
        <p:sp>
          <p:nvSpPr>
            <p:cNvPr id="835" name="Google Shape;835;p70"/>
            <p:cNvSpPr/>
            <p:nvPr/>
          </p:nvSpPr>
          <p:spPr>
            <a:xfrm>
              <a:off x="6310313" y="3156963"/>
              <a:ext cx="15867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웹에 팝업을 띄워준다.</a:t>
              </a:r>
              <a:endParaRPr sz="1100">
                <a:latin typeface="Noto Sans KR"/>
                <a:ea typeface="Noto Sans KR"/>
                <a:cs typeface="Noto Sans KR"/>
                <a:sym typeface="Noto Sans KR"/>
              </a:endParaRPr>
            </a:p>
          </p:txBody>
        </p:sp>
        <p:cxnSp>
          <p:nvCxnSpPr>
            <p:cNvPr id="836" name="Google Shape;836;p70"/>
            <p:cNvCxnSpPr>
              <a:stCxn id="832" idx="2"/>
              <a:endCxn id="835" idx="0"/>
            </p:cNvCxnSpPr>
            <p:nvPr/>
          </p:nvCxnSpPr>
          <p:spPr>
            <a:xfrm>
              <a:off x="7103663" y="2494488"/>
              <a:ext cx="0" cy="662400"/>
            </a:xfrm>
            <a:prstGeom prst="straightConnector1">
              <a:avLst/>
            </a:prstGeom>
            <a:noFill/>
            <a:ln w="19050" cap="flat" cmpd="sng">
              <a:solidFill>
                <a:schemeClr val="dk2"/>
              </a:solidFill>
              <a:prstDash val="solid"/>
              <a:round/>
              <a:headEnd type="none" w="med" len="med"/>
              <a:tailEnd type="stealth" w="med" len="med"/>
            </a:ln>
          </p:spPr>
        </p:cxnSp>
        <p:sp>
          <p:nvSpPr>
            <p:cNvPr id="837" name="Google Shape;837;p70"/>
            <p:cNvSpPr/>
            <p:nvPr/>
          </p:nvSpPr>
          <p:spPr>
            <a:xfrm>
              <a:off x="6310313" y="4267988"/>
              <a:ext cx="1586700" cy="51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latin typeface="Noto Sans KR"/>
                  <a:ea typeface="Noto Sans KR"/>
                  <a:cs typeface="Noto Sans KR"/>
                  <a:sym typeface="Noto Sans KR"/>
                </a:rPr>
                <a:t>라즈베리파이에 FAIL 메시지 보내준다.</a:t>
              </a:r>
              <a:endParaRPr sz="1100">
                <a:latin typeface="Noto Sans KR"/>
                <a:ea typeface="Noto Sans KR"/>
                <a:cs typeface="Noto Sans KR"/>
                <a:sym typeface="Noto Sans KR"/>
              </a:endParaRPr>
            </a:p>
          </p:txBody>
        </p:sp>
        <p:cxnSp>
          <p:nvCxnSpPr>
            <p:cNvPr id="838" name="Google Shape;838;p70"/>
            <p:cNvCxnSpPr>
              <a:stCxn id="835" idx="2"/>
              <a:endCxn id="837" idx="0"/>
            </p:cNvCxnSpPr>
            <p:nvPr/>
          </p:nvCxnSpPr>
          <p:spPr>
            <a:xfrm>
              <a:off x="7103663" y="3674463"/>
              <a:ext cx="0" cy="593400"/>
            </a:xfrm>
            <a:prstGeom prst="straightConnector1">
              <a:avLst/>
            </a:prstGeom>
            <a:noFill/>
            <a:ln w="19050" cap="flat" cmpd="sng">
              <a:solidFill>
                <a:schemeClr val="dk2"/>
              </a:solidFill>
              <a:prstDash val="solid"/>
              <a:round/>
              <a:headEnd type="none" w="med" len="med"/>
              <a:tailEnd type="stealth" w="med" len="med"/>
            </a:ln>
          </p:spPr>
        </p:cxnSp>
      </p:grpSp>
      <p:sp>
        <p:nvSpPr>
          <p:cNvPr id="839" name="Google Shape;839;p70"/>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(장애인 주차 구역에서 번호판 대조)</a:t>
            </a:r>
            <a:endParaRPr sz="2000" b="1">
              <a:solidFill>
                <a:schemeClr val="dk1"/>
              </a:solidFill>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7"/>
                                        </p:tgtEl>
                                        <p:attrNameLst>
                                          <p:attrName>style.visibility</p:attrName>
                                        </p:attrNameLst>
                                      </p:cBhvr>
                                      <p:to>
                                        <p:strVal val="visible"/>
                                      </p:to>
                                    </p:set>
                                    <p:animEffect transition="in" filter="fade">
                                      <p:cBhvr>
                                        <p:cTn id="7" dur="1000"/>
                                        <p:tgtEl>
                                          <p:spTgt spid="8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1"/>
                                        </p:tgtEl>
                                        <p:attrNameLst>
                                          <p:attrName>style.visibility</p:attrName>
                                        </p:attrNameLst>
                                      </p:cBhvr>
                                      <p:to>
                                        <p:strVal val="visible"/>
                                      </p:to>
                                    </p:set>
                                    <p:animEffect transition="in" filter="fade">
                                      <p:cBhvr>
                                        <p:cTn id="12" dur="1000"/>
                                        <p:tgtEl>
                                          <p:spTgt spid="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71"/>
          <p:cNvGrpSpPr/>
          <p:nvPr/>
        </p:nvGrpSpPr>
        <p:grpSpPr>
          <a:xfrm>
            <a:off x="159584" y="177763"/>
            <a:ext cx="8857869" cy="4809744"/>
            <a:chOff x="212779" y="237018"/>
            <a:chExt cx="11810492" cy="6412992"/>
          </a:xfrm>
        </p:grpSpPr>
        <p:sp>
          <p:nvSpPr>
            <p:cNvPr id="845" name="Google Shape;845;p71"/>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846" name="Google Shape;846;p71"/>
            <p:cNvGrpSpPr/>
            <p:nvPr/>
          </p:nvGrpSpPr>
          <p:grpSpPr>
            <a:xfrm>
              <a:off x="212779" y="237018"/>
              <a:ext cx="11810492" cy="6412992"/>
              <a:chOff x="212779" y="237018"/>
              <a:chExt cx="11810492" cy="6412992"/>
            </a:xfrm>
          </p:grpSpPr>
          <p:sp>
            <p:nvSpPr>
              <p:cNvPr id="847" name="Google Shape;847;p71"/>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848" name="Google Shape;848;p71"/>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849" name="Google Shape;849;p71"/>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850" name="Google Shape;850;p71"/>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851" name="Google Shape;851;p71"/>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852" name="Google Shape;852;p71"/>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853" name="Google Shape;853;p71"/>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854" name="Google Shape;854;p71"/>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55" name="Google Shape;855;p71"/>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856" name="Google Shape;856;p71"/>
          <p:cNvPicPr preferRelativeResize="0"/>
          <p:nvPr/>
        </p:nvPicPr>
        <p:blipFill>
          <a:blip r:embed="rId3">
            <a:alphaModFix/>
          </a:blip>
          <a:stretch>
            <a:fillRect/>
          </a:stretch>
        </p:blipFill>
        <p:spPr>
          <a:xfrm>
            <a:off x="285950" y="644825"/>
            <a:ext cx="8564823" cy="4279849"/>
          </a:xfrm>
          <a:prstGeom prst="rect">
            <a:avLst/>
          </a:prstGeom>
          <a:noFill/>
          <a:ln>
            <a:noFill/>
          </a:ln>
        </p:spPr>
      </p:pic>
      <p:sp>
        <p:nvSpPr>
          <p:cNvPr id="857" name="Google Shape;857;p71"/>
          <p:cNvSpPr/>
          <p:nvPr/>
        </p:nvSpPr>
        <p:spPr>
          <a:xfrm>
            <a:off x="3696850" y="1202400"/>
            <a:ext cx="241800" cy="1118100"/>
          </a:xfrm>
          <a:prstGeom prst="up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593185">
            <a:off x="4188386" y="1005744"/>
            <a:ext cx="1285997" cy="287442"/>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802">
            <a:off x="4201329" y="630895"/>
            <a:ext cx="1286100" cy="2874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1242844">
            <a:off x="4036067" y="1420567"/>
            <a:ext cx="1285819" cy="28757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a:off x="3254975" y="1621500"/>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2" name="Google Shape;862;p71"/>
          <p:cNvPicPr preferRelativeResize="0"/>
          <p:nvPr/>
        </p:nvPicPr>
        <p:blipFill>
          <a:blip r:embed="rId4">
            <a:alphaModFix/>
          </a:blip>
          <a:stretch>
            <a:fillRect/>
          </a:stretch>
        </p:blipFill>
        <p:spPr>
          <a:xfrm>
            <a:off x="5600426" y="1092001"/>
            <a:ext cx="618300" cy="618300"/>
          </a:xfrm>
          <a:prstGeom prst="rect">
            <a:avLst/>
          </a:prstGeom>
          <a:noFill/>
          <a:ln>
            <a:noFill/>
          </a:ln>
        </p:spPr>
      </p:pic>
      <p:pic>
        <p:nvPicPr>
          <p:cNvPr id="863" name="Google Shape;863;p71"/>
          <p:cNvPicPr preferRelativeResize="0"/>
          <p:nvPr/>
        </p:nvPicPr>
        <p:blipFill>
          <a:blip r:embed="rId5">
            <a:alphaModFix/>
          </a:blip>
          <a:stretch>
            <a:fillRect/>
          </a:stretch>
        </p:blipFill>
        <p:spPr>
          <a:xfrm>
            <a:off x="5600426" y="609597"/>
            <a:ext cx="482400" cy="482400"/>
          </a:xfrm>
          <a:prstGeom prst="rect">
            <a:avLst/>
          </a:prstGeom>
          <a:noFill/>
          <a:ln>
            <a:noFill/>
          </a:ln>
        </p:spPr>
      </p:pic>
      <p:pic>
        <p:nvPicPr>
          <p:cNvPr id="864" name="Google Shape;864;p71"/>
          <p:cNvPicPr preferRelativeResize="0"/>
          <p:nvPr/>
        </p:nvPicPr>
        <p:blipFill>
          <a:blip r:embed="rId6">
            <a:alphaModFix/>
          </a:blip>
          <a:stretch>
            <a:fillRect/>
          </a:stretch>
        </p:blipFill>
        <p:spPr>
          <a:xfrm>
            <a:off x="5337025" y="1508975"/>
            <a:ext cx="1084385" cy="782100"/>
          </a:xfrm>
          <a:prstGeom prst="rect">
            <a:avLst/>
          </a:prstGeom>
          <a:noFill/>
          <a:ln>
            <a:noFill/>
          </a:ln>
        </p:spPr>
      </p:pic>
      <p:sp>
        <p:nvSpPr>
          <p:cNvPr id="865" name="Google Shape;865;p71"/>
          <p:cNvSpPr/>
          <p:nvPr/>
        </p:nvSpPr>
        <p:spPr>
          <a:xfrm>
            <a:off x="6488125" y="759775"/>
            <a:ext cx="23640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a:solidFill>
                  <a:srgbClr val="FFFFFF"/>
                </a:solidFill>
                <a:latin typeface="Noto Sans KR"/>
                <a:ea typeface="Noto Sans KR"/>
                <a:cs typeface="Noto Sans KR"/>
                <a:sym typeface="Noto Sans KR"/>
              </a:rPr>
              <a:t>차량 판단 후 결과 출력</a:t>
            </a:r>
            <a:endParaRPr>
              <a:solidFill>
                <a:srgbClr val="FFFFFF"/>
              </a:solidFill>
              <a:latin typeface="Noto Sans KR"/>
              <a:ea typeface="Noto Sans KR"/>
              <a:cs typeface="Noto Sans KR"/>
              <a:sym typeface="Noto Sans KR"/>
            </a:endParaRPr>
          </a:p>
        </p:txBody>
      </p:sp>
      <p:sp>
        <p:nvSpPr>
          <p:cNvPr id="866" name="Google Shape;866;p71"/>
          <p:cNvSpPr/>
          <p:nvPr/>
        </p:nvSpPr>
        <p:spPr>
          <a:xfrm>
            <a:off x="4312925" y="2517350"/>
            <a:ext cx="697800" cy="147900"/>
          </a:xfrm>
          <a:prstGeom prst="lef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a:off x="4480025" y="2634550"/>
            <a:ext cx="562500" cy="147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pSp>
        <p:nvGrpSpPr>
          <p:cNvPr id="872" name="Google Shape;872;p72"/>
          <p:cNvGrpSpPr/>
          <p:nvPr/>
        </p:nvGrpSpPr>
        <p:grpSpPr>
          <a:xfrm>
            <a:off x="159584" y="177763"/>
            <a:ext cx="8857869" cy="4809744"/>
            <a:chOff x="212779" y="237018"/>
            <a:chExt cx="11810492" cy="6412992"/>
          </a:xfrm>
        </p:grpSpPr>
        <p:sp>
          <p:nvSpPr>
            <p:cNvPr id="873" name="Google Shape;873;p72"/>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874" name="Google Shape;874;p72"/>
            <p:cNvGrpSpPr/>
            <p:nvPr/>
          </p:nvGrpSpPr>
          <p:grpSpPr>
            <a:xfrm>
              <a:off x="212779" y="237018"/>
              <a:ext cx="11810492" cy="6412992"/>
              <a:chOff x="212779" y="237018"/>
              <a:chExt cx="11810492" cy="6412992"/>
            </a:xfrm>
          </p:grpSpPr>
          <p:sp>
            <p:nvSpPr>
              <p:cNvPr id="875" name="Google Shape;875;p72"/>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876" name="Google Shape;876;p72"/>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877" name="Google Shape;877;p72"/>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878" name="Google Shape;878;p72"/>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879" name="Google Shape;879;p72"/>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880" name="Google Shape;880;p72"/>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881" name="Google Shape;881;p72"/>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82" name="Google Shape;882;p72"/>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883" name="Google Shape;883;p72"/>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84" name="Google Shape;884;p72"/>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885" name="Google Shape;885;p72"/>
          <p:cNvGrpSpPr/>
          <p:nvPr/>
        </p:nvGrpSpPr>
        <p:grpSpPr>
          <a:xfrm>
            <a:off x="159584" y="177763"/>
            <a:ext cx="8857869" cy="4809744"/>
            <a:chOff x="212779" y="237018"/>
            <a:chExt cx="11810492" cy="6412992"/>
          </a:xfrm>
        </p:grpSpPr>
        <p:sp>
          <p:nvSpPr>
            <p:cNvPr id="886" name="Google Shape;886;p72"/>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887" name="Google Shape;887;p72"/>
            <p:cNvGrpSpPr/>
            <p:nvPr/>
          </p:nvGrpSpPr>
          <p:grpSpPr>
            <a:xfrm>
              <a:off x="212779" y="237018"/>
              <a:ext cx="11810492" cy="6412992"/>
              <a:chOff x="212779" y="237018"/>
              <a:chExt cx="11810492" cy="6412992"/>
            </a:xfrm>
          </p:grpSpPr>
          <p:sp>
            <p:nvSpPr>
              <p:cNvPr id="888" name="Google Shape;888;p72"/>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889" name="Google Shape;889;p72"/>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890" name="Google Shape;890;p72"/>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891" name="Google Shape;891;p72"/>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892" name="Google Shape;892;p72"/>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893" name="Google Shape;893;p72"/>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894" name="Google Shape;894;p72"/>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895" name="Google Shape;895;p72"/>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896" name="Google Shape;896;p72"/>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897" name="Google Shape;897;p72"/>
          <p:cNvPicPr preferRelativeResize="0"/>
          <p:nvPr/>
        </p:nvPicPr>
        <p:blipFill>
          <a:blip r:embed="rId3">
            <a:alphaModFix/>
          </a:blip>
          <a:stretch>
            <a:fillRect/>
          </a:stretch>
        </p:blipFill>
        <p:spPr>
          <a:xfrm>
            <a:off x="3913229" y="1807971"/>
            <a:ext cx="604576" cy="536475"/>
          </a:xfrm>
          <a:prstGeom prst="rect">
            <a:avLst/>
          </a:prstGeom>
          <a:noFill/>
          <a:ln>
            <a:noFill/>
          </a:ln>
        </p:spPr>
      </p:pic>
      <p:pic>
        <p:nvPicPr>
          <p:cNvPr id="898" name="Google Shape;898;p72"/>
          <p:cNvPicPr preferRelativeResize="0"/>
          <p:nvPr/>
        </p:nvPicPr>
        <p:blipFill>
          <a:blip r:embed="rId4">
            <a:alphaModFix/>
          </a:blip>
          <a:stretch>
            <a:fillRect/>
          </a:stretch>
        </p:blipFill>
        <p:spPr>
          <a:xfrm>
            <a:off x="5050597" y="1543952"/>
            <a:ext cx="681798" cy="378365"/>
          </a:xfrm>
          <a:prstGeom prst="rect">
            <a:avLst/>
          </a:prstGeom>
          <a:noFill/>
          <a:ln>
            <a:noFill/>
          </a:ln>
        </p:spPr>
      </p:pic>
      <p:pic>
        <p:nvPicPr>
          <p:cNvPr id="899" name="Google Shape;899;p72"/>
          <p:cNvPicPr preferRelativeResize="0"/>
          <p:nvPr/>
        </p:nvPicPr>
        <p:blipFill>
          <a:blip r:embed="rId5">
            <a:alphaModFix/>
          </a:blip>
          <a:stretch>
            <a:fillRect/>
          </a:stretch>
        </p:blipFill>
        <p:spPr>
          <a:xfrm>
            <a:off x="3425120" y="1464875"/>
            <a:ext cx="1060306" cy="536475"/>
          </a:xfrm>
          <a:prstGeom prst="rect">
            <a:avLst/>
          </a:prstGeom>
          <a:noFill/>
          <a:ln>
            <a:noFill/>
          </a:ln>
        </p:spPr>
      </p:pic>
      <p:cxnSp>
        <p:nvCxnSpPr>
          <p:cNvPr id="900" name="Google Shape;900;p72"/>
          <p:cNvCxnSpPr>
            <a:endCxn id="899" idx="3"/>
          </p:cNvCxnSpPr>
          <p:nvPr/>
        </p:nvCxnSpPr>
        <p:spPr>
          <a:xfrm rot="10800000">
            <a:off x="4485427" y="1733113"/>
            <a:ext cx="565500" cy="0"/>
          </a:xfrm>
          <a:prstGeom prst="straightConnector1">
            <a:avLst/>
          </a:prstGeom>
          <a:noFill/>
          <a:ln w="19050" cap="flat" cmpd="sng">
            <a:solidFill>
              <a:schemeClr val="dk2"/>
            </a:solidFill>
            <a:prstDash val="solid"/>
            <a:round/>
            <a:headEnd type="none" w="med" len="med"/>
            <a:tailEnd type="none" w="med" len="med"/>
          </a:ln>
        </p:spPr>
      </p:cxnSp>
      <p:cxnSp>
        <p:nvCxnSpPr>
          <p:cNvPr id="901" name="Google Shape;901;p72"/>
          <p:cNvCxnSpPr>
            <a:stCxn id="898" idx="1"/>
          </p:cNvCxnSpPr>
          <p:nvPr/>
        </p:nvCxnSpPr>
        <p:spPr>
          <a:xfrm flipH="1">
            <a:off x="4499797" y="1733134"/>
            <a:ext cx="550800" cy="335100"/>
          </a:xfrm>
          <a:prstGeom prst="straightConnector1">
            <a:avLst/>
          </a:prstGeom>
          <a:noFill/>
          <a:ln w="19050" cap="flat" cmpd="sng">
            <a:solidFill>
              <a:schemeClr val="dk2"/>
            </a:solidFill>
            <a:prstDash val="solid"/>
            <a:round/>
            <a:headEnd type="none" w="med" len="med"/>
            <a:tailEnd type="none" w="med" len="med"/>
          </a:ln>
        </p:spPr>
      </p:cxnSp>
      <p:pic>
        <p:nvPicPr>
          <p:cNvPr id="902" name="Google Shape;902;p72"/>
          <p:cNvPicPr preferRelativeResize="0"/>
          <p:nvPr/>
        </p:nvPicPr>
        <p:blipFill>
          <a:blip r:embed="rId6">
            <a:alphaModFix/>
          </a:blip>
          <a:stretch>
            <a:fillRect/>
          </a:stretch>
        </p:blipFill>
        <p:spPr>
          <a:xfrm>
            <a:off x="3806281" y="979224"/>
            <a:ext cx="679158" cy="602656"/>
          </a:xfrm>
          <a:prstGeom prst="rect">
            <a:avLst/>
          </a:prstGeom>
          <a:noFill/>
          <a:ln>
            <a:noFill/>
          </a:ln>
        </p:spPr>
      </p:pic>
      <p:cxnSp>
        <p:nvCxnSpPr>
          <p:cNvPr id="903" name="Google Shape;903;p72"/>
          <p:cNvCxnSpPr>
            <a:stCxn id="898" idx="1"/>
            <a:endCxn id="902" idx="3"/>
          </p:cNvCxnSpPr>
          <p:nvPr/>
        </p:nvCxnSpPr>
        <p:spPr>
          <a:xfrm rot="10800000">
            <a:off x="4485397" y="1280434"/>
            <a:ext cx="565200" cy="452700"/>
          </a:xfrm>
          <a:prstGeom prst="straightConnector1">
            <a:avLst/>
          </a:prstGeom>
          <a:noFill/>
          <a:ln w="19050" cap="flat" cmpd="sng">
            <a:solidFill>
              <a:schemeClr val="dk2"/>
            </a:solidFill>
            <a:prstDash val="solid"/>
            <a:round/>
            <a:headEnd type="none" w="med" len="med"/>
            <a:tailEnd type="none" w="med" len="med"/>
          </a:ln>
        </p:spPr>
      </p:cxnSp>
      <p:pic>
        <p:nvPicPr>
          <p:cNvPr id="904" name="Google Shape;904;p72"/>
          <p:cNvPicPr preferRelativeResize="0"/>
          <p:nvPr/>
        </p:nvPicPr>
        <p:blipFill>
          <a:blip r:embed="rId7">
            <a:alphaModFix/>
          </a:blip>
          <a:stretch>
            <a:fillRect/>
          </a:stretch>
        </p:blipFill>
        <p:spPr>
          <a:xfrm>
            <a:off x="475525" y="2639425"/>
            <a:ext cx="3849500" cy="2228525"/>
          </a:xfrm>
          <a:prstGeom prst="rect">
            <a:avLst/>
          </a:prstGeom>
          <a:noFill/>
          <a:ln>
            <a:noFill/>
          </a:ln>
        </p:spPr>
      </p:pic>
      <p:pic>
        <p:nvPicPr>
          <p:cNvPr id="905" name="Google Shape;905;p72"/>
          <p:cNvPicPr preferRelativeResize="0"/>
          <p:nvPr/>
        </p:nvPicPr>
        <p:blipFill>
          <a:blip r:embed="rId8">
            <a:alphaModFix/>
          </a:blip>
          <a:stretch>
            <a:fillRect/>
          </a:stretch>
        </p:blipFill>
        <p:spPr>
          <a:xfrm>
            <a:off x="4820975" y="2586800"/>
            <a:ext cx="3849499" cy="2281150"/>
          </a:xfrm>
          <a:prstGeom prst="rect">
            <a:avLst/>
          </a:prstGeom>
          <a:noFill/>
          <a:ln>
            <a:noFill/>
          </a:ln>
        </p:spPr>
      </p:pic>
      <p:sp>
        <p:nvSpPr>
          <p:cNvPr id="906" name="Google Shape;906;p72"/>
          <p:cNvSpPr/>
          <p:nvPr/>
        </p:nvSpPr>
        <p:spPr>
          <a:xfrm>
            <a:off x="1538032" y="2682271"/>
            <a:ext cx="464100" cy="442500"/>
          </a:xfrm>
          <a:prstGeom prst="rect">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2"/>
          <p:cNvSpPr/>
          <p:nvPr/>
        </p:nvSpPr>
        <p:spPr>
          <a:xfrm>
            <a:off x="2168260" y="3124778"/>
            <a:ext cx="797100" cy="321600"/>
          </a:xfrm>
          <a:prstGeom prst="rect">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2"/>
          <p:cNvSpPr/>
          <p:nvPr/>
        </p:nvSpPr>
        <p:spPr>
          <a:xfrm>
            <a:off x="5842373" y="2606071"/>
            <a:ext cx="383700" cy="378600"/>
          </a:xfrm>
          <a:prstGeom prst="rect">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2"/>
          <p:cNvSpPr/>
          <p:nvPr/>
        </p:nvSpPr>
        <p:spPr>
          <a:xfrm>
            <a:off x="6347222" y="2984545"/>
            <a:ext cx="797100" cy="321600"/>
          </a:xfrm>
          <a:prstGeom prst="rect">
            <a:avLst/>
          </a:prstGeom>
          <a:solidFill>
            <a:srgbClr val="000000">
              <a:alpha val="0"/>
            </a:srgbClr>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2"/>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(장애인 주차 구역에서 차량 판단 후 결과 출력)</a:t>
            </a:r>
            <a:endParaRPr sz="2000" b="1">
              <a:solidFill>
                <a:schemeClr val="dk1"/>
              </a:solidFill>
              <a:latin typeface="Do Hyeon"/>
              <a:ea typeface="Do Hyeon"/>
              <a:cs typeface="Do Hyeon"/>
              <a:sym typeface="Do Hyeon"/>
            </a:endParaRPr>
          </a:p>
        </p:txBody>
      </p:sp>
      <p:sp>
        <p:nvSpPr>
          <p:cNvPr id="911" name="Google Shape;911;p72"/>
          <p:cNvSpPr/>
          <p:nvPr/>
        </p:nvSpPr>
        <p:spPr>
          <a:xfrm>
            <a:off x="1496925" y="2099025"/>
            <a:ext cx="1806600" cy="4002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b="1">
                <a:solidFill>
                  <a:srgbClr val="44546A"/>
                </a:solidFill>
                <a:latin typeface="Noto Sans KR"/>
                <a:ea typeface="Noto Sans KR"/>
                <a:cs typeface="Noto Sans KR"/>
                <a:sym typeface="Noto Sans KR"/>
              </a:rPr>
              <a:t>OK를 받을 때</a:t>
            </a:r>
            <a:endParaRPr b="1" i="0" u="none" strike="noStrike" cap="none">
              <a:solidFill>
                <a:srgbClr val="44546A"/>
              </a:solidFill>
              <a:latin typeface="Noto Sans KR"/>
              <a:ea typeface="Noto Sans KR"/>
              <a:cs typeface="Noto Sans KR"/>
              <a:sym typeface="Noto Sans KR"/>
            </a:endParaRPr>
          </a:p>
        </p:txBody>
      </p:sp>
      <p:sp>
        <p:nvSpPr>
          <p:cNvPr id="912" name="Google Shape;912;p72"/>
          <p:cNvSpPr/>
          <p:nvPr/>
        </p:nvSpPr>
        <p:spPr>
          <a:xfrm>
            <a:off x="5842475" y="2099025"/>
            <a:ext cx="1806600" cy="4002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b="1">
                <a:solidFill>
                  <a:srgbClr val="44546A"/>
                </a:solidFill>
                <a:latin typeface="Noto Sans KR"/>
                <a:ea typeface="Noto Sans KR"/>
                <a:cs typeface="Noto Sans KR"/>
                <a:sym typeface="Noto Sans KR"/>
              </a:rPr>
              <a:t>Fail을 받을 때</a:t>
            </a:r>
            <a:endParaRPr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Google Shape;917;p73"/>
          <p:cNvGrpSpPr/>
          <p:nvPr/>
        </p:nvGrpSpPr>
        <p:grpSpPr>
          <a:xfrm>
            <a:off x="159584" y="177763"/>
            <a:ext cx="8857869" cy="4809744"/>
            <a:chOff x="212779" y="237018"/>
            <a:chExt cx="11810492" cy="6412992"/>
          </a:xfrm>
        </p:grpSpPr>
        <p:sp>
          <p:nvSpPr>
            <p:cNvPr id="918" name="Google Shape;918;p73"/>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919" name="Google Shape;919;p73"/>
            <p:cNvGrpSpPr/>
            <p:nvPr/>
          </p:nvGrpSpPr>
          <p:grpSpPr>
            <a:xfrm>
              <a:off x="212779" y="237018"/>
              <a:ext cx="11810492" cy="6412992"/>
              <a:chOff x="212779" y="237018"/>
              <a:chExt cx="11810492" cy="6412992"/>
            </a:xfrm>
          </p:grpSpPr>
          <p:sp>
            <p:nvSpPr>
              <p:cNvPr id="920" name="Google Shape;920;p73"/>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921" name="Google Shape;921;p73"/>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922" name="Google Shape;922;p73"/>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923" name="Google Shape;923;p73"/>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924" name="Google Shape;924;p73"/>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925" name="Google Shape;925;p73"/>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926" name="Google Shape;926;p73"/>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927" name="Google Shape;927;p73"/>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28" name="Google Shape;928;p73"/>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929" name="Google Shape;929;p73"/>
          <p:cNvPicPr preferRelativeResize="0"/>
          <p:nvPr/>
        </p:nvPicPr>
        <p:blipFill>
          <a:blip r:embed="rId3">
            <a:alphaModFix/>
          </a:blip>
          <a:stretch>
            <a:fillRect/>
          </a:stretch>
        </p:blipFill>
        <p:spPr>
          <a:xfrm>
            <a:off x="847050" y="576300"/>
            <a:ext cx="7534949" cy="4311999"/>
          </a:xfrm>
          <a:prstGeom prst="rect">
            <a:avLst/>
          </a:prstGeom>
          <a:noFill/>
          <a:ln>
            <a:noFill/>
          </a:ln>
        </p:spPr>
      </p:pic>
      <p:sp>
        <p:nvSpPr>
          <p:cNvPr id="930" name="Google Shape;930;p73"/>
          <p:cNvSpPr/>
          <p:nvPr/>
        </p:nvSpPr>
        <p:spPr>
          <a:xfrm rot="-3057534">
            <a:off x="3891259" y="3407915"/>
            <a:ext cx="1422181" cy="419757"/>
          </a:xfrm>
          <a:prstGeom prst="leftRightArrow">
            <a:avLst>
              <a:gd name="adj1" fmla="val 50000"/>
              <a:gd name="adj2" fmla="val 36624"/>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3"/>
          <p:cNvSpPr/>
          <p:nvPr/>
        </p:nvSpPr>
        <p:spPr>
          <a:xfrm>
            <a:off x="6864700" y="742100"/>
            <a:ext cx="17955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ko">
                <a:solidFill>
                  <a:schemeClr val="lt1"/>
                </a:solidFill>
                <a:latin typeface="Noto Sans KR"/>
                <a:ea typeface="Noto Sans KR"/>
                <a:cs typeface="Noto Sans KR"/>
                <a:sym typeface="Noto Sans KR"/>
              </a:rPr>
              <a:t>관리자 화면</a:t>
            </a:r>
            <a:endParaRPr>
              <a:solidFill>
                <a:schemeClr val="lt1"/>
              </a:solidFill>
              <a:latin typeface="Noto Sans KR"/>
              <a:ea typeface="Noto Sans KR"/>
              <a:cs typeface="Noto Sans KR"/>
              <a:sym typeface="Noto Sans K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6" name="Google Shape;936;p74"/>
          <p:cNvGrpSpPr/>
          <p:nvPr/>
        </p:nvGrpSpPr>
        <p:grpSpPr>
          <a:xfrm>
            <a:off x="159584" y="177763"/>
            <a:ext cx="8857869" cy="4809744"/>
            <a:chOff x="212779" y="237018"/>
            <a:chExt cx="11810492" cy="6412992"/>
          </a:xfrm>
        </p:grpSpPr>
        <p:sp>
          <p:nvSpPr>
            <p:cNvPr id="937" name="Google Shape;937;p74"/>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938" name="Google Shape;938;p74"/>
            <p:cNvGrpSpPr/>
            <p:nvPr/>
          </p:nvGrpSpPr>
          <p:grpSpPr>
            <a:xfrm>
              <a:off x="212779" y="237018"/>
              <a:ext cx="11810492" cy="6412992"/>
              <a:chOff x="212779" y="237018"/>
              <a:chExt cx="11810492" cy="6412992"/>
            </a:xfrm>
          </p:grpSpPr>
          <p:sp>
            <p:nvSpPr>
              <p:cNvPr id="939" name="Google Shape;939;p74"/>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940" name="Google Shape;940;p74"/>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941" name="Google Shape;941;p74"/>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942" name="Google Shape;942;p74"/>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943" name="Google Shape;943;p74"/>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944" name="Google Shape;944;p74"/>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945" name="Google Shape;945;p74"/>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46" name="Google Shape;946;p74"/>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947" name="Google Shape;947;p74"/>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48" name="Google Shape;948;p74"/>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949" name="Google Shape;949;p74"/>
          <p:cNvGrpSpPr/>
          <p:nvPr/>
        </p:nvGrpSpPr>
        <p:grpSpPr>
          <a:xfrm>
            <a:off x="159584" y="177763"/>
            <a:ext cx="8857869" cy="4809744"/>
            <a:chOff x="212779" y="237018"/>
            <a:chExt cx="11810492" cy="6412992"/>
          </a:xfrm>
        </p:grpSpPr>
        <p:sp>
          <p:nvSpPr>
            <p:cNvPr id="950" name="Google Shape;950;p74"/>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951" name="Google Shape;951;p74"/>
            <p:cNvGrpSpPr/>
            <p:nvPr/>
          </p:nvGrpSpPr>
          <p:grpSpPr>
            <a:xfrm>
              <a:off x="212779" y="237018"/>
              <a:ext cx="11810492" cy="6412992"/>
              <a:chOff x="212779" y="237018"/>
              <a:chExt cx="11810492" cy="6412992"/>
            </a:xfrm>
          </p:grpSpPr>
          <p:sp>
            <p:nvSpPr>
              <p:cNvPr id="952" name="Google Shape;952;p74"/>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953" name="Google Shape;953;p74"/>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954" name="Google Shape;954;p74"/>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955" name="Google Shape;955;p74"/>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956" name="Google Shape;956;p74"/>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957" name="Google Shape;957;p74"/>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958" name="Google Shape;958;p74"/>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959" name="Google Shape;959;p74"/>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60" name="Google Shape;960;p74"/>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961" name="Google Shape;961;p74"/>
          <p:cNvPicPr preferRelativeResize="0"/>
          <p:nvPr/>
        </p:nvPicPr>
        <p:blipFill>
          <a:blip r:embed="rId3">
            <a:alphaModFix/>
          </a:blip>
          <a:stretch>
            <a:fillRect/>
          </a:stretch>
        </p:blipFill>
        <p:spPr>
          <a:xfrm>
            <a:off x="3775868" y="3920462"/>
            <a:ext cx="2616057" cy="927313"/>
          </a:xfrm>
          <a:prstGeom prst="rect">
            <a:avLst/>
          </a:prstGeom>
          <a:noFill/>
          <a:ln>
            <a:noFill/>
          </a:ln>
        </p:spPr>
      </p:pic>
      <p:sp>
        <p:nvSpPr>
          <p:cNvPr id="962" name="Google Shape;962;p74"/>
          <p:cNvSpPr txBox="1"/>
          <p:nvPr/>
        </p:nvSpPr>
        <p:spPr>
          <a:xfrm>
            <a:off x="6476975" y="4083150"/>
            <a:ext cx="254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파란색 : 비어있는 상태</a:t>
            </a:r>
            <a:endParaRPr>
              <a:latin typeface="Noto Sans KR"/>
              <a:ea typeface="Noto Sans KR"/>
              <a:cs typeface="Noto Sans KR"/>
              <a:sym typeface="Noto Sans KR"/>
            </a:endParaRPr>
          </a:p>
          <a:p>
            <a:pPr marL="0" lvl="0" indent="0" algn="l" rtl="0">
              <a:spcBef>
                <a:spcPts val="0"/>
              </a:spcBef>
              <a:spcAft>
                <a:spcPts val="0"/>
              </a:spcAft>
              <a:buNone/>
            </a:pPr>
            <a:r>
              <a:rPr lang="ko">
                <a:latin typeface="Noto Sans KR"/>
                <a:ea typeface="Noto Sans KR"/>
                <a:cs typeface="Noto Sans KR"/>
                <a:sym typeface="Noto Sans KR"/>
              </a:rPr>
              <a:t>빨간색 : 주차되어 있는 상태</a:t>
            </a:r>
            <a:endParaRPr>
              <a:latin typeface="Noto Sans KR"/>
              <a:ea typeface="Noto Sans KR"/>
              <a:cs typeface="Noto Sans KR"/>
              <a:sym typeface="Noto Sans KR"/>
            </a:endParaRPr>
          </a:p>
        </p:txBody>
      </p:sp>
      <p:pic>
        <p:nvPicPr>
          <p:cNvPr id="963" name="Google Shape;963;p74"/>
          <p:cNvPicPr preferRelativeResize="0"/>
          <p:nvPr/>
        </p:nvPicPr>
        <p:blipFill>
          <a:blip r:embed="rId4">
            <a:alphaModFix/>
          </a:blip>
          <a:stretch>
            <a:fillRect/>
          </a:stretch>
        </p:blipFill>
        <p:spPr>
          <a:xfrm>
            <a:off x="591926" y="3920461"/>
            <a:ext cx="2659408" cy="927314"/>
          </a:xfrm>
          <a:prstGeom prst="rect">
            <a:avLst/>
          </a:prstGeom>
          <a:noFill/>
          <a:ln>
            <a:noFill/>
          </a:ln>
        </p:spPr>
      </p:pic>
      <p:pic>
        <p:nvPicPr>
          <p:cNvPr id="964" name="Google Shape;964;p74"/>
          <p:cNvPicPr preferRelativeResize="0"/>
          <p:nvPr/>
        </p:nvPicPr>
        <p:blipFill>
          <a:blip r:embed="rId5">
            <a:alphaModFix/>
          </a:blip>
          <a:stretch>
            <a:fillRect/>
          </a:stretch>
        </p:blipFill>
        <p:spPr>
          <a:xfrm>
            <a:off x="591926" y="1202022"/>
            <a:ext cx="7374122" cy="2613051"/>
          </a:xfrm>
          <a:prstGeom prst="rect">
            <a:avLst/>
          </a:prstGeom>
          <a:noFill/>
          <a:ln>
            <a:noFill/>
          </a:ln>
        </p:spPr>
      </p:pic>
      <p:sp>
        <p:nvSpPr>
          <p:cNvPr id="965" name="Google Shape;965;p74"/>
          <p:cNvSpPr/>
          <p:nvPr/>
        </p:nvSpPr>
        <p:spPr>
          <a:xfrm rot="10800000" flipH="1">
            <a:off x="488020" y="3475690"/>
            <a:ext cx="621000" cy="407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4"/>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(웹페이지 - 사용자 화면)</a:t>
            </a:r>
            <a:endParaRPr sz="2000" b="1">
              <a:solidFill>
                <a:schemeClr val="dk1"/>
              </a:solidFill>
              <a:latin typeface="Do Hyeon"/>
              <a:ea typeface="Do Hyeon"/>
              <a:cs typeface="Do Hyeon"/>
              <a:sym typeface="Do Hyeo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grpSp>
        <p:nvGrpSpPr>
          <p:cNvPr id="971" name="Google Shape;971;p75"/>
          <p:cNvGrpSpPr/>
          <p:nvPr/>
        </p:nvGrpSpPr>
        <p:grpSpPr>
          <a:xfrm>
            <a:off x="159584" y="177763"/>
            <a:ext cx="8857869" cy="4809744"/>
            <a:chOff x="212779" y="237018"/>
            <a:chExt cx="11810492" cy="6412992"/>
          </a:xfrm>
        </p:grpSpPr>
        <p:sp>
          <p:nvSpPr>
            <p:cNvPr id="972" name="Google Shape;972;p75"/>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973" name="Google Shape;973;p75"/>
            <p:cNvGrpSpPr/>
            <p:nvPr/>
          </p:nvGrpSpPr>
          <p:grpSpPr>
            <a:xfrm>
              <a:off x="212779" y="237018"/>
              <a:ext cx="11810492" cy="6412992"/>
              <a:chOff x="212779" y="237018"/>
              <a:chExt cx="11810492" cy="6412992"/>
            </a:xfrm>
          </p:grpSpPr>
          <p:sp>
            <p:nvSpPr>
              <p:cNvPr id="974" name="Google Shape;974;p75"/>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975" name="Google Shape;975;p75"/>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976" name="Google Shape;976;p75"/>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977" name="Google Shape;977;p75"/>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978" name="Google Shape;978;p75"/>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979" name="Google Shape;979;p75"/>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980" name="Google Shape;980;p75"/>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981" name="Google Shape;981;p75"/>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82" name="Google Shape;982;p75"/>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983" name="Google Shape;983;p75"/>
          <p:cNvGrpSpPr/>
          <p:nvPr/>
        </p:nvGrpSpPr>
        <p:grpSpPr>
          <a:xfrm>
            <a:off x="159584" y="177763"/>
            <a:ext cx="8857869" cy="4809744"/>
            <a:chOff x="212779" y="237018"/>
            <a:chExt cx="11810492" cy="6412992"/>
          </a:xfrm>
        </p:grpSpPr>
        <p:sp>
          <p:nvSpPr>
            <p:cNvPr id="984" name="Google Shape;984;p75"/>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985" name="Google Shape;985;p75"/>
            <p:cNvGrpSpPr/>
            <p:nvPr/>
          </p:nvGrpSpPr>
          <p:grpSpPr>
            <a:xfrm>
              <a:off x="212779" y="237018"/>
              <a:ext cx="11810492" cy="6412992"/>
              <a:chOff x="212779" y="237018"/>
              <a:chExt cx="11810492" cy="6412992"/>
            </a:xfrm>
          </p:grpSpPr>
          <p:sp>
            <p:nvSpPr>
              <p:cNvPr id="986" name="Google Shape;986;p75"/>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987" name="Google Shape;987;p75"/>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988" name="Google Shape;988;p75"/>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989" name="Google Shape;989;p75"/>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990" name="Google Shape;990;p75"/>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991" name="Google Shape;991;p75"/>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992" name="Google Shape;992;p75"/>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993" name="Google Shape;993;p75"/>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994" name="Google Shape;994;p75"/>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995" name="Google Shape;995;p75"/>
          <p:cNvSpPr txBox="1"/>
          <p:nvPr/>
        </p:nvSpPr>
        <p:spPr>
          <a:xfrm>
            <a:off x="1257172" y="2922154"/>
            <a:ext cx="41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관리자 페이지</a:t>
            </a:r>
            <a:endParaRPr>
              <a:latin typeface="Noto Sans KR"/>
              <a:ea typeface="Noto Sans KR"/>
              <a:cs typeface="Noto Sans KR"/>
              <a:sym typeface="Noto Sans KR"/>
            </a:endParaRPr>
          </a:p>
        </p:txBody>
      </p:sp>
      <p:pic>
        <p:nvPicPr>
          <p:cNvPr id="996" name="Google Shape;996;p75"/>
          <p:cNvPicPr preferRelativeResize="0"/>
          <p:nvPr/>
        </p:nvPicPr>
        <p:blipFill>
          <a:blip r:embed="rId3">
            <a:alphaModFix/>
          </a:blip>
          <a:stretch>
            <a:fillRect/>
          </a:stretch>
        </p:blipFill>
        <p:spPr>
          <a:xfrm>
            <a:off x="3709022" y="964992"/>
            <a:ext cx="4012975" cy="1933836"/>
          </a:xfrm>
          <a:prstGeom prst="rect">
            <a:avLst/>
          </a:prstGeom>
          <a:noFill/>
          <a:ln>
            <a:noFill/>
          </a:ln>
        </p:spPr>
      </p:pic>
      <p:sp>
        <p:nvSpPr>
          <p:cNvPr id="997" name="Google Shape;997;p75"/>
          <p:cNvSpPr txBox="1"/>
          <p:nvPr/>
        </p:nvSpPr>
        <p:spPr>
          <a:xfrm>
            <a:off x="1257172" y="1093472"/>
            <a:ext cx="187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관리자 로그인 화면</a:t>
            </a:r>
            <a:endParaRPr>
              <a:latin typeface="Noto Sans KR"/>
              <a:ea typeface="Noto Sans KR"/>
              <a:cs typeface="Noto Sans KR"/>
              <a:sym typeface="Noto Sans KR"/>
            </a:endParaRPr>
          </a:p>
        </p:txBody>
      </p:sp>
      <p:pic>
        <p:nvPicPr>
          <p:cNvPr id="998" name="Google Shape;998;p75"/>
          <p:cNvPicPr preferRelativeResize="0"/>
          <p:nvPr/>
        </p:nvPicPr>
        <p:blipFill>
          <a:blip r:embed="rId4">
            <a:alphaModFix/>
          </a:blip>
          <a:stretch>
            <a:fillRect/>
          </a:stretch>
        </p:blipFill>
        <p:spPr>
          <a:xfrm>
            <a:off x="2984263" y="3206953"/>
            <a:ext cx="5217435" cy="1628002"/>
          </a:xfrm>
          <a:prstGeom prst="rect">
            <a:avLst/>
          </a:prstGeom>
          <a:noFill/>
          <a:ln>
            <a:noFill/>
          </a:ln>
        </p:spPr>
      </p:pic>
      <p:sp>
        <p:nvSpPr>
          <p:cNvPr id="999" name="Google Shape;999;p75"/>
          <p:cNvSpPr/>
          <p:nvPr/>
        </p:nvSpPr>
        <p:spPr>
          <a:xfrm>
            <a:off x="3038420" y="3872611"/>
            <a:ext cx="777000" cy="6015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5"/>
          <p:cNvSpPr/>
          <p:nvPr/>
        </p:nvSpPr>
        <p:spPr>
          <a:xfrm>
            <a:off x="4485135" y="2560776"/>
            <a:ext cx="733200" cy="3381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75"/>
          <p:cNvCxnSpPr>
            <a:stCxn id="1000" idx="2"/>
            <a:endCxn id="998" idx="0"/>
          </p:cNvCxnSpPr>
          <p:nvPr/>
        </p:nvCxnSpPr>
        <p:spPr>
          <a:xfrm>
            <a:off x="4851735" y="2898876"/>
            <a:ext cx="741300" cy="308100"/>
          </a:xfrm>
          <a:prstGeom prst="straightConnector1">
            <a:avLst/>
          </a:prstGeom>
          <a:noFill/>
          <a:ln w="19050" cap="flat" cmpd="sng">
            <a:solidFill>
              <a:srgbClr val="FF0000"/>
            </a:solidFill>
            <a:prstDash val="solid"/>
            <a:round/>
            <a:headEnd type="none" w="med" len="med"/>
            <a:tailEnd type="stealth" w="med" len="med"/>
          </a:ln>
        </p:spPr>
      </p:cxnSp>
      <p:sp>
        <p:nvSpPr>
          <p:cNvPr id="1002" name="Google Shape;1002;p75"/>
          <p:cNvSpPr/>
          <p:nvPr/>
        </p:nvSpPr>
        <p:spPr>
          <a:xfrm rot="10800000" flipH="1">
            <a:off x="2884140" y="4592875"/>
            <a:ext cx="452400" cy="315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5"/>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(웹페이지 - 관리자 로그인)</a:t>
            </a:r>
            <a:endParaRPr sz="2000" b="1">
              <a:solidFill>
                <a:schemeClr val="dk1"/>
              </a:solidFill>
              <a:latin typeface="Do Hyeon"/>
              <a:ea typeface="Do Hyeon"/>
              <a:cs typeface="Do Hyeon"/>
              <a:sym typeface="Do Hyeo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pSp>
        <p:nvGrpSpPr>
          <p:cNvPr id="1008" name="Google Shape;1008;p76"/>
          <p:cNvGrpSpPr/>
          <p:nvPr/>
        </p:nvGrpSpPr>
        <p:grpSpPr>
          <a:xfrm>
            <a:off x="159584" y="177763"/>
            <a:ext cx="8857869" cy="4809744"/>
            <a:chOff x="212779" y="237018"/>
            <a:chExt cx="11810492" cy="6412992"/>
          </a:xfrm>
        </p:grpSpPr>
        <p:sp>
          <p:nvSpPr>
            <p:cNvPr id="1009" name="Google Shape;1009;p7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1010" name="Google Shape;1010;p76"/>
            <p:cNvGrpSpPr/>
            <p:nvPr/>
          </p:nvGrpSpPr>
          <p:grpSpPr>
            <a:xfrm>
              <a:off x="212779" y="237018"/>
              <a:ext cx="11810492" cy="6412992"/>
              <a:chOff x="212779" y="237018"/>
              <a:chExt cx="11810492" cy="6412992"/>
            </a:xfrm>
          </p:grpSpPr>
          <p:sp>
            <p:nvSpPr>
              <p:cNvPr id="1011" name="Google Shape;1011;p7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1012" name="Google Shape;1012;p76"/>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1013" name="Google Shape;1013;p76"/>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1014" name="Google Shape;1014;p7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1015" name="Google Shape;1015;p7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1016" name="Google Shape;1016;p76"/>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1017" name="Google Shape;1017;p7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18" name="Google Shape;1018;p76"/>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1019" name="Google Shape;1019;p76"/>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20" name="Google Shape;1020;p76"/>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1021" name="Google Shape;1021;p76"/>
          <p:cNvGrpSpPr/>
          <p:nvPr/>
        </p:nvGrpSpPr>
        <p:grpSpPr>
          <a:xfrm>
            <a:off x="159584" y="177763"/>
            <a:ext cx="8857869" cy="4809744"/>
            <a:chOff x="212779" y="237018"/>
            <a:chExt cx="11810492" cy="6412992"/>
          </a:xfrm>
        </p:grpSpPr>
        <p:sp>
          <p:nvSpPr>
            <p:cNvPr id="1022" name="Google Shape;1022;p7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1023" name="Google Shape;1023;p76"/>
            <p:cNvGrpSpPr/>
            <p:nvPr/>
          </p:nvGrpSpPr>
          <p:grpSpPr>
            <a:xfrm>
              <a:off x="212779" y="237018"/>
              <a:ext cx="11810492" cy="6412992"/>
              <a:chOff x="212779" y="237018"/>
              <a:chExt cx="11810492" cy="6412992"/>
            </a:xfrm>
          </p:grpSpPr>
          <p:sp>
            <p:nvSpPr>
              <p:cNvPr id="1024" name="Google Shape;1024;p7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025" name="Google Shape;1025;p76"/>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1026" name="Google Shape;1026;p76"/>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027" name="Google Shape;1027;p7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028" name="Google Shape;1028;p7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029" name="Google Shape;1029;p76"/>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1030" name="Google Shape;1030;p7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031" name="Google Shape;1031;p76"/>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32" name="Google Shape;1032;p76"/>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1033" name="Google Shape;1033;p76"/>
          <p:cNvPicPr preferRelativeResize="0"/>
          <p:nvPr/>
        </p:nvPicPr>
        <p:blipFill>
          <a:blip r:embed="rId3">
            <a:alphaModFix/>
          </a:blip>
          <a:stretch>
            <a:fillRect/>
          </a:stretch>
        </p:blipFill>
        <p:spPr>
          <a:xfrm>
            <a:off x="397335" y="1739020"/>
            <a:ext cx="8424141" cy="2960880"/>
          </a:xfrm>
          <a:prstGeom prst="rect">
            <a:avLst/>
          </a:prstGeom>
          <a:noFill/>
          <a:ln>
            <a:noFill/>
          </a:ln>
        </p:spPr>
      </p:pic>
      <p:sp>
        <p:nvSpPr>
          <p:cNvPr id="1034" name="Google Shape;1034;p76"/>
          <p:cNvSpPr/>
          <p:nvPr/>
        </p:nvSpPr>
        <p:spPr>
          <a:xfrm>
            <a:off x="7117852" y="4085688"/>
            <a:ext cx="1748100" cy="5499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5" name="Google Shape;1035;p76"/>
          <p:cNvPicPr preferRelativeResize="0"/>
          <p:nvPr/>
        </p:nvPicPr>
        <p:blipFill>
          <a:blip r:embed="rId4">
            <a:alphaModFix/>
          </a:blip>
          <a:stretch>
            <a:fillRect/>
          </a:stretch>
        </p:blipFill>
        <p:spPr>
          <a:xfrm>
            <a:off x="1925414" y="2161392"/>
            <a:ext cx="3181517" cy="2130093"/>
          </a:xfrm>
          <a:prstGeom prst="rect">
            <a:avLst/>
          </a:prstGeom>
          <a:noFill/>
          <a:ln>
            <a:noFill/>
          </a:ln>
        </p:spPr>
      </p:pic>
      <p:sp>
        <p:nvSpPr>
          <p:cNvPr id="1036" name="Google Shape;1036;p76"/>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(웹페이지 - 관리자 화면)</a:t>
            </a:r>
            <a:endParaRPr sz="2000" b="1">
              <a:solidFill>
                <a:schemeClr val="dk1"/>
              </a:solidFill>
              <a:latin typeface="Do Hyeon"/>
              <a:ea typeface="Do Hyeon"/>
              <a:cs typeface="Do Hyeon"/>
              <a:sym typeface="Do Hyeo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0"/>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224" name="Google Shape;224;p50"/>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225" name="Google Shape;225;p50"/>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226" name="Google Shape;226;p50"/>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ko" sz="3000" b="1">
                <a:solidFill>
                  <a:srgbClr val="44546A"/>
                </a:solidFill>
                <a:latin typeface="Do Hyeon"/>
                <a:ea typeface="Do Hyeon"/>
                <a:cs typeface="Do Hyeon"/>
                <a:sym typeface="Do Hyeon"/>
              </a:rPr>
              <a:t>프로젝트 배경</a:t>
            </a:r>
            <a:endParaRPr sz="3000" b="1" u="none" strike="noStrike" cap="none">
              <a:solidFill>
                <a:srgbClr val="44546A"/>
              </a:solidFill>
              <a:latin typeface="Do Hyeon"/>
              <a:ea typeface="Do Hyeon"/>
              <a:cs typeface="Do Hyeon"/>
              <a:sym typeface="Do Hyeon"/>
            </a:endParaRPr>
          </a:p>
        </p:txBody>
      </p:sp>
      <p:cxnSp>
        <p:nvCxnSpPr>
          <p:cNvPr id="227" name="Google Shape;227;p50"/>
          <p:cNvCxnSpPr/>
          <p:nvPr/>
        </p:nvCxnSpPr>
        <p:spPr>
          <a:xfrm>
            <a:off x="2669984" y="1437128"/>
            <a:ext cx="783000" cy="0"/>
          </a:xfrm>
          <a:prstGeom prst="straightConnector1">
            <a:avLst/>
          </a:prstGeom>
          <a:noFill/>
          <a:ln w="25400" cap="flat" cmpd="sng">
            <a:solidFill>
              <a:schemeClr val="dk2"/>
            </a:solidFill>
            <a:prstDash val="solid"/>
            <a:miter lim="800000"/>
            <a:headEnd type="none" w="sm" len="sm"/>
            <a:tailEnd type="none" w="sm" len="sm"/>
          </a:ln>
        </p:spPr>
      </p:cxnSp>
      <p:sp>
        <p:nvSpPr>
          <p:cNvPr id="228" name="Google Shape;228;p50"/>
          <p:cNvSpPr txBox="1"/>
          <p:nvPr/>
        </p:nvSpPr>
        <p:spPr>
          <a:xfrm>
            <a:off x="2624177" y="1211036"/>
            <a:ext cx="9048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ko" sz="1100" b="1">
                <a:solidFill>
                  <a:srgbClr val="44546A"/>
                </a:solidFill>
                <a:latin typeface="Noto Sans KR"/>
                <a:ea typeface="Noto Sans KR"/>
                <a:cs typeface="Noto Sans KR"/>
                <a:sym typeface="Noto Sans KR"/>
              </a:rPr>
              <a:t>I</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grpSp>
        <p:nvGrpSpPr>
          <p:cNvPr id="1041" name="Google Shape;1041;p77"/>
          <p:cNvGrpSpPr/>
          <p:nvPr/>
        </p:nvGrpSpPr>
        <p:grpSpPr>
          <a:xfrm>
            <a:off x="159584" y="177763"/>
            <a:ext cx="8857869" cy="4809744"/>
            <a:chOff x="212779" y="237018"/>
            <a:chExt cx="11810492" cy="6412992"/>
          </a:xfrm>
        </p:grpSpPr>
        <p:sp>
          <p:nvSpPr>
            <p:cNvPr id="1042" name="Google Shape;1042;p7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프로젝트 배경</a:t>
              </a:r>
              <a:endParaRPr sz="800" b="0" i="0" u="none" strike="noStrike" cap="none">
                <a:solidFill>
                  <a:srgbClr val="FFFFFF"/>
                </a:solidFill>
                <a:latin typeface="Arial"/>
                <a:ea typeface="Arial"/>
                <a:cs typeface="Arial"/>
                <a:sym typeface="Arial"/>
              </a:endParaRPr>
            </a:p>
          </p:txBody>
        </p:sp>
        <p:grpSp>
          <p:nvGrpSpPr>
            <p:cNvPr id="1043" name="Google Shape;1043;p77"/>
            <p:cNvGrpSpPr/>
            <p:nvPr/>
          </p:nvGrpSpPr>
          <p:grpSpPr>
            <a:xfrm>
              <a:off x="212779" y="237018"/>
              <a:ext cx="11810492" cy="6412992"/>
              <a:chOff x="212779" y="237018"/>
              <a:chExt cx="11810492" cy="6412992"/>
            </a:xfrm>
          </p:grpSpPr>
          <p:sp>
            <p:nvSpPr>
              <p:cNvPr id="1044" name="Google Shape;1044;p7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목차</a:t>
                </a:r>
                <a:endParaRPr sz="800" b="0" i="0" u="none" strike="noStrike" cap="none">
                  <a:solidFill>
                    <a:srgbClr val="FFFFFF"/>
                  </a:solidFill>
                  <a:latin typeface="Arial"/>
                  <a:ea typeface="Arial"/>
                  <a:cs typeface="Arial"/>
                  <a:sym typeface="Arial"/>
                </a:endParaRPr>
              </a:p>
            </p:txBody>
          </p:sp>
          <p:sp>
            <p:nvSpPr>
              <p:cNvPr id="1045" name="Google Shape;1045;p77"/>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시스템 세부 내용</a:t>
                </a:r>
                <a:endParaRPr sz="1100"/>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1046" name="Google Shape;1046;p77"/>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입지분석</a:t>
                </a:r>
                <a:endParaRPr sz="800" b="0" i="0" u="none" strike="noStrike" cap="none">
                  <a:solidFill>
                    <a:srgbClr val="FFFFFF"/>
                  </a:solidFill>
                  <a:latin typeface="Arial"/>
                  <a:ea typeface="Arial"/>
                  <a:cs typeface="Arial"/>
                  <a:sym typeface="Arial"/>
                </a:endParaRPr>
              </a:p>
            </p:txBody>
          </p:sp>
          <p:sp>
            <p:nvSpPr>
              <p:cNvPr id="1047" name="Google Shape;1047;p7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0" i="0" u="none" strike="noStrike" cap="none">
                    <a:solidFill>
                      <a:srgbClr val="FFFFFF"/>
                    </a:solidFill>
                    <a:latin typeface="Arial"/>
                    <a:ea typeface="Arial"/>
                    <a:cs typeface="Arial"/>
                    <a:sym typeface="Arial"/>
                  </a:rPr>
                  <a:t>결론 및 추가 발전 사항</a:t>
                </a:r>
                <a:endParaRPr sz="800" b="0" i="0" u="none" strike="noStrike" cap="none">
                  <a:solidFill>
                    <a:srgbClr val="FFFFFF"/>
                  </a:solidFill>
                  <a:latin typeface="Arial"/>
                  <a:ea typeface="Arial"/>
                  <a:cs typeface="Arial"/>
                  <a:sym typeface="Arial"/>
                </a:endParaRPr>
              </a:p>
            </p:txBody>
          </p:sp>
          <p:sp>
            <p:nvSpPr>
              <p:cNvPr id="1048" name="Google Shape;1048;p7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마무리</a:t>
                </a:r>
                <a:endParaRPr sz="800" b="0" i="0" u="none" strike="noStrike" cap="none">
                  <a:solidFill>
                    <a:srgbClr val="FFFFFF"/>
                  </a:solidFill>
                  <a:latin typeface="Arial"/>
                  <a:ea typeface="Arial"/>
                  <a:cs typeface="Arial"/>
                  <a:sym typeface="Arial"/>
                </a:endParaRPr>
              </a:p>
            </p:txBody>
          </p:sp>
          <p:sp>
            <p:nvSpPr>
              <p:cNvPr id="1049" name="Google Shape;1049;p77"/>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r>
                  <a:rPr lang="ko" sz="1500" b="0" i="1" u="none" strike="noStrike" cap="none">
                    <a:solidFill>
                      <a:srgbClr val="E83F56"/>
                    </a:solidFill>
                    <a:latin typeface="Arial"/>
                    <a:ea typeface="Arial"/>
                    <a:cs typeface="Arial"/>
                    <a:sym typeface="Arial"/>
                  </a:rPr>
                  <a:t>PPT </a:t>
                </a:r>
                <a:r>
                  <a:rPr lang="ko" sz="1500" b="0" i="1" u="none" strike="noStrike" cap="none">
                    <a:solidFill>
                      <a:srgbClr val="44546A"/>
                    </a:solidFill>
                    <a:latin typeface="Arial"/>
                    <a:ea typeface="Arial"/>
                    <a:cs typeface="Arial"/>
                    <a:sym typeface="Arial"/>
                  </a:rPr>
                  <a:t>PRESENTATION </a:t>
                </a:r>
                <a:r>
                  <a:rPr lang="ko" sz="500" b="0" i="0" u="none" strike="noStrike" cap="none">
                    <a:solidFill>
                      <a:srgbClr val="44546A"/>
                    </a:solidFill>
                    <a:latin typeface="Malgun Gothic"/>
                    <a:ea typeface="Malgun Gothic"/>
                    <a:cs typeface="Malgun Gothic"/>
                    <a:sym typeface="Malgun Gothic"/>
                  </a:rPr>
                  <a:t>Enjoy your stylish business and campus life with BIZCAM</a:t>
                </a:r>
                <a:endParaRPr sz="1100" b="0" i="0" u="none" strike="noStrike" cap="none">
                  <a:solidFill>
                    <a:srgbClr val="000000"/>
                  </a:solidFill>
                  <a:latin typeface="Arial"/>
                  <a:ea typeface="Arial"/>
                  <a:cs typeface="Arial"/>
                  <a:sym typeface="Arial"/>
                </a:endParaRPr>
              </a:p>
            </p:txBody>
          </p:sp>
        </p:grpSp>
        <p:cxnSp>
          <p:nvCxnSpPr>
            <p:cNvPr id="1050" name="Google Shape;1050;p7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51" name="Google Shape;1051;p77"/>
            <p:cNvSpPr/>
            <p:nvPr/>
          </p:nvSpPr>
          <p:spPr>
            <a:xfrm>
              <a:off x="444046" y="913674"/>
              <a:ext cx="1173900" cy="291600"/>
            </a:xfrm>
            <a:prstGeom prst="roundRect">
              <a:avLst>
                <a:gd name="adj" fmla="val 50000"/>
              </a:avLst>
            </a:prstGeom>
            <a:solidFill>
              <a:schemeClr val="lt1"/>
            </a:solidFill>
            <a:ln w="50800" cap="flat" cmpd="dbl">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44546A"/>
                  </a:solidFill>
                  <a:latin typeface="Arial"/>
                  <a:ea typeface="Arial"/>
                  <a:cs typeface="Arial"/>
                  <a:sym typeface="Arial"/>
                </a:rPr>
                <a:t>경쟁사 분석</a:t>
              </a:r>
              <a:endParaRPr sz="1100" b="0" i="0" u="none" strike="noStrike" cap="none">
                <a:solidFill>
                  <a:srgbClr val="000000"/>
                </a:solidFill>
                <a:latin typeface="Arial"/>
                <a:ea typeface="Arial"/>
                <a:cs typeface="Arial"/>
                <a:sym typeface="Arial"/>
              </a:endParaRPr>
            </a:p>
          </p:txBody>
        </p:sp>
        <p:cxnSp>
          <p:nvCxnSpPr>
            <p:cNvPr id="1052" name="Google Shape;1052;p77"/>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53" name="Google Shape;1053;p77"/>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시스템 구성</a:t>
              </a:r>
              <a:endParaRPr sz="1100" b="0" i="0" u="none" strike="noStrike" cap="none">
                <a:solidFill>
                  <a:srgbClr val="44546A"/>
                </a:solidFill>
                <a:latin typeface="Arial"/>
                <a:ea typeface="Arial"/>
                <a:cs typeface="Arial"/>
                <a:sym typeface="Arial"/>
              </a:endParaRPr>
            </a:p>
          </p:txBody>
        </p:sp>
      </p:grpSp>
      <p:grpSp>
        <p:nvGrpSpPr>
          <p:cNvPr id="1054" name="Google Shape;1054;p77"/>
          <p:cNvGrpSpPr/>
          <p:nvPr/>
        </p:nvGrpSpPr>
        <p:grpSpPr>
          <a:xfrm>
            <a:off x="159584" y="177763"/>
            <a:ext cx="8857869" cy="4809744"/>
            <a:chOff x="212779" y="237018"/>
            <a:chExt cx="11810492" cy="6412992"/>
          </a:xfrm>
        </p:grpSpPr>
        <p:sp>
          <p:nvSpPr>
            <p:cNvPr id="1055" name="Google Shape;1055;p7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1056" name="Google Shape;1056;p77"/>
            <p:cNvGrpSpPr/>
            <p:nvPr/>
          </p:nvGrpSpPr>
          <p:grpSpPr>
            <a:xfrm>
              <a:off x="212779" y="237018"/>
              <a:ext cx="11810492" cy="6412992"/>
              <a:chOff x="212779" y="237018"/>
              <a:chExt cx="11810492" cy="6412992"/>
            </a:xfrm>
          </p:grpSpPr>
          <p:sp>
            <p:nvSpPr>
              <p:cNvPr id="1057" name="Google Shape;1057;p7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058" name="Google Shape;1058;p77"/>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1059" name="Google Shape;1059;p77"/>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060" name="Google Shape;1060;p7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061" name="Google Shape;1061;p7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062" name="Google Shape;1062;p77"/>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1063" name="Google Shape;1063;p7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064" name="Google Shape;1064;p77"/>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65" name="Google Shape;1065;p77"/>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1066" name="Google Shape;1066;p77"/>
          <p:cNvPicPr preferRelativeResize="0"/>
          <p:nvPr/>
        </p:nvPicPr>
        <p:blipFill>
          <a:blip r:embed="rId3">
            <a:alphaModFix/>
          </a:blip>
          <a:stretch>
            <a:fillRect/>
          </a:stretch>
        </p:blipFill>
        <p:spPr>
          <a:xfrm>
            <a:off x="389703" y="939542"/>
            <a:ext cx="8397123" cy="2364854"/>
          </a:xfrm>
          <a:prstGeom prst="rect">
            <a:avLst/>
          </a:prstGeom>
          <a:noFill/>
          <a:ln>
            <a:noFill/>
          </a:ln>
        </p:spPr>
      </p:pic>
      <p:sp>
        <p:nvSpPr>
          <p:cNvPr id="1067" name="Google Shape;1067;p77"/>
          <p:cNvSpPr/>
          <p:nvPr/>
        </p:nvSpPr>
        <p:spPr>
          <a:xfrm>
            <a:off x="2071155" y="1545080"/>
            <a:ext cx="394800" cy="2445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8" name="Google Shape;1068;p77"/>
          <p:cNvPicPr preferRelativeResize="0"/>
          <p:nvPr/>
        </p:nvPicPr>
        <p:blipFill>
          <a:blip r:embed="rId4">
            <a:alphaModFix/>
          </a:blip>
          <a:stretch>
            <a:fillRect/>
          </a:stretch>
        </p:blipFill>
        <p:spPr>
          <a:xfrm>
            <a:off x="2012042" y="3450722"/>
            <a:ext cx="2925322" cy="1478478"/>
          </a:xfrm>
          <a:prstGeom prst="rect">
            <a:avLst/>
          </a:prstGeom>
          <a:noFill/>
          <a:ln>
            <a:noFill/>
          </a:ln>
        </p:spPr>
      </p:pic>
      <p:sp>
        <p:nvSpPr>
          <p:cNvPr id="1069" name="Google Shape;1069;p77"/>
          <p:cNvSpPr/>
          <p:nvPr/>
        </p:nvSpPr>
        <p:spPr>
          <a:xfrm>
            <a:off x="5362359" y="1545080"/>
            <a:ext cx="829800" cy="2445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77"/>
          <p:cNvCxnSpPr>
            <a:stCxn id="1069" idx="1"/>
            <a:endCxn id="1071" idx="0"/>
          </p:cNvCxnSpPr>
          <p:nvPr/>
        </p:nvCxnSpPr>
        <p:spPr>
          <a:xfrm flipH="1">
            <a:off x="3474759" y="1667330"/>
            <a:ext cx="1887600" cy="1797900"/>
          </a:xfrm>
          <a:prstGeom prst="straightConnector1">
            <a:avLst/>
          </a:prstGeom>
          <a:noFill/>
          <a:ln w="19050" cap="flat" cmpd="sng">
            <a:solidFill>
              <a:srgbClr val="FF0000"/>
            </a:solidFill>
            <a:prstDash val="solid"/>
            <a:round/>
            <a:headEnd type="none" w="med" len="med"/>
            <a:tailEnd type="stealth" w="med" len="med"/>
          </a:ln>
        </p:spPr>
      </p:cxnSp>
      <p:sp>
        <p:nvSpPr>
          <p:cNvPr id="1072" name="Google Shape;1072;p77"/>
          <p:cNvSpPr/>
          <p:nvPr/>
        </p:nvSpPr>
        <p:spPr>
          <a:xfrm>
            <a:off x="6851582" y="1545080"/>
            <a:ext cx="1258800" cy="2445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 name="Google Shape;1073;p77"/>
          <p:cNvCxnSpPr/>
          <p:nvPr/>
        </p:nvCxnSpPr>
        <p:spPr>
          <a:xfrm rot="10800000">
            <a:off x="2268515" y="1320462"/>
            <a:ext cx="0" cy="241800"/>
          </a:xfrm>
          <a:prstGeom prst="straightConnector1">
            <a:avLst/>
          </a:prstGeom>
          <a:noFill/>
          <a:ln w="19050" cap="flat" cmpd="sng">
            <a:solidFill>
              <a:srgbClr val="FF0000"/>
            </a:solidFill>
            <a:prstDash val="solid"/>
            <a:round/>
            <a:headEnd type="none" w="med" len="med"/>
            <a:tailEnd type="none" w="med" len="med"/>
          </a:ln>
        </p:spPr>
      </p:cxnSp>
      <p:cxnSp>
        <p:nvCxnSpPr>
          <p:cNvPr id="1074" name="Google Shape;1074;p77"/>
          <p:cNvCxnSpPr/>
          <p:nvPr/>
        </p:nvCxnSpPr>
        <p:spPr>
          <a:xfrm>
            <a:off x="2268301" y="1318153"/>
            <a:ext cx="5209200" cy="9600"/>
          </a:xfrm>
          <a:prstGeom prst="straightConnector1">
            <a:avLst/>
          </a:prstGeom>
          <a:noFill/>
          <a:ln w="19050" cap="flat" cmpd="sng">
            <a:solidFill>
              <a:srgbClr val="FF0000"/>
            </a:solidFill>
            <a:prstDash val="solid"/>
            <a:round/>
            <a:headEnd type="none" w="med" len="med"/>
            <a:tailEnd type="none" w="med" len="med"/>
          </a:ln>
        </p:spPr>
      </p:cxnSp>
      <p:cxnSp>
        <p:nvCxnSpPr>
          <p:cNvPr id="1075" name="Google Shape;1075;p77"/>
          <p:cNvCxnSpPr>
            <a:stCxn id="1072" idx="0"/>
          </p:cNvCxnSpPr>
          <p:nvPr/>
        </p:nvCxnSpPr>
        <p:spPr>
          <a:xfrm rot="10800000" flipH="1">
            <a:off x="7480982" y="1337480"/>
            <a:ext cx="300" cy="207600"/>
          </a:xfrm>
          <a:prstGeom prst="straightConnector1">
            <a:avLst/>
          </a:prstGeom>
          <a:noFill/>
          <a:ln w="19050" cap="flat" cmpd="sng">
            <a:solidFill>
              <a:srgbClr val="FF0000"/>
            </a:solidFill>
            <a:prstDash val="solid"/>
            <a:round/>
            <a:headEnd type="none" w="med" len="med"/>
            <a:tailEnd type="none" w="med" len="med"/>
          </a:ln>
        </p:spPr>
      </p:cxnSp>
      <p:pic>
        <p:nvPicPr>
          <p:cNvPr id="1071" name="Google Shape;1071;p77"/>
          <p:cNvPicPr preferRelativeResize="0"/>
          <p:nvPr/>
        </p:nvPicPr>
        <p:blipFill>
          <a:blip r:embed="rId5">
            <a:alphaModFix/>
          </a:blip>
          <a:stretch>
            <a:fillRect/>
          </a:stretch>
        </p:blipFill>
        <p:spPr>
          <a:xfrm>
            <a:off x="2012042" y="3465303"/>
            <a:ext cx="2925312" cy="1360813"/>
          </a:xfrm>
          <a:prstGeom prst="rect">
            <a:avLst/>
          </a:prstGeom>
          <a:noFill/>
          <a:ln>
            <a:noFill/>
          </a:ln>
        </p:spPr>
      </p:pic>
      <p:sp>
        <p:nvSpPr>
          <p:cNvPr id="1076" name="Google Shape;1076;p77"/>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(웹페이지 - 관리자 화면)</a:t>
            </a:r>
            <a:endParaRPr sz="2000" b="1">
              <a:solidFill>
                <a:schemeClr val="dk1"/>
              </a:solidFill>
              <a:latin typeface="Do Hyeon"/>
              <a:ea typeface="Do Hyeon"/>
              <a:cs typeface="Do Hyeon"/>
              <a:sym typeface="Do Hyeo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grpSp>
        <p:nvGrpSpPr>
          <p:cNvPr id="1081" name="Google Shape;1081;p78"/>
          <p:cNvGrpSpPr/>
          <p:nvPr/>
        </p:nvGrpSpPr>
        <p:grpSpPr>
          <a:xfrm>
            <a:off x="159584" y="177763"/>
            <a:ext cx="8857869" cy="4809744"/>
            <a:chOff x="212779" y="237018"/>
            <a:chExt cx="11810492" cy="6412992"/>
          </a:xfrm>
        </p:grpSpPr>
        <p:sp>
          <p:nvSpPr>
            <p:cNvPr id="1082" name="Google Shape;1082;p78"/>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1083" name="Google Shape;1083;p78"/>
            <p:cNvGrpSpPr/>
            <p:nvPr/>
          </p:nvGrpSpPr>
          <p:grpSpPr>
            <a:xfrm>
              <a:off x="212779" y="237018"/>
              <a:ext cx="11810492" cy="6412992"/>
              <a:chOff x="212779" y="237018"/>
              <a:chExt cx="11810492" cy="6412992"/>
            </a:xfrm>
          </p:grpSpPr>
          <p:sp>
            <p:nvSpPr>
              <p:cNvPr id="1084" name="Google Shape;1084;p78"/>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085" name="Google Shape;1085;p78"/>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1086" name="Google Shape;1086;p78"/>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087" name="Google Shape;1087;p78"/>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088" name="Google Shape;1088;p78"/>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089" name="Google Shape;1089;p78"/>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u="none" strike="noStrike" cap="none">
                  <a:solidFill>
                    <a:schemeClr val="dk1"/>
                  </a:solidFill>
                </a:endParaRPr>
              </a:p>
            </p:txBody>
          </p:sp>
        </p:grpSp>
        <p:cxnSp>
          <p:nvCxnSpPr>
            <p:cNvPr id="1090" name="Google Shape;1090;p78"/>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091" name="Google Shape;1091;p78"/>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092" name="Google Shape;1092;p78"/>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1093" name="Google Shape;1093;p78"/>
          <p:cNvPicPr preferRelativeResize="0"/>
          <p:nvPr/>
        </p:nvPicPr>
        <p:blipFill>
          <a:blip r:embed="rId3">
            <a:alphaModFix/>
          </a:blip>
          <a:stretch>
            <a:fillRect/>
          </a:stretch>
        </p:blipFill>
        <p:spPr>
          <a:xfrm>
            <a:off x="764781" y="1079447"/>
            <a:ext cx="7775535" cy="1818020"/>
          </a:xfrm>
          <a:prstGeom prst="rect">
            <a:avLst/>
          </a:prstGeom>
          <a:noFill/>
          <a:ln>
            <a:noFill/>
          </a:ln>
        </p:spPr>
      </p:pic>
      <p:sp>
        <p:nvSpPr>
          <p:cNvPr id="1094" name="Google Shape;1094;p78"/>
          <p:cNvSpPr/>
          <p:nvPr/>
        </p:nvSpPr>
        <p:spPr>
          <a:xfrm rot="10800000" flipH="1">
            <a:off x="6857373" y="1711091"/>
            <a:ext cx="978300" cy="282900"/>
          </a:xfrm>
          <a:prstGeom prst="rect">
            <a:avLst/>
          </a:prstGeom>
          <a:solidFill>
            <a:srgbClr val="000000">
              <a:alpha val="0"/>
            </a:srgbClr>
          </a:solidFill>
          <a:ln w="19050"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095" name="Google Shape;1095;p78"/>
          <p:cNvCxnSpPr>
            <a:stCxn id="1094" idx="0"/>
            <a:endCxn id="1096" idx="0"/>
          </p:cNvCxnSpPr>
          <p:nvPr/>
        </p:nvCxnSpPr>
        <p:spPr>
          <a:xfrm flipH="1">
            <a:off x="4652523" y="1993991"/>
            <a:ext cx="2694000" cy="1216200"/>
          </a:xfrm>
          <a:prstGeom prst="straightConnector1">
            <a:avLst/>
          </a:prstGeom>
          <a:noFill/>
          <a:ln w="19050" cap="flat" cmpd="sng">
            <a:solidFill>
              <a:srgbClr val="FF0000"/>
            </a:solidFill>
            <a:prstDash val="solid"/>
            <a:round/>
            <a:headEnd type="none" w="med" len="med"/>
            <a:tailEnd type="stealth" w="med" len="med"/>
          </a:ln>
        </p:spPr>
      </p:cxnSp>
      <p:pic>
        <p:nvPicPr>
          <p:cNvPr id="1096" name="Google Shape;1096;p78"/>
          <p:cNvPicPr preferRelativeResize="0"/>
          <p:nvPr/>
        </p:nvPicPr>
        <p:blipFill>
          <a:blip r:embed="rId4">
            <a:alphaModFix/>
          </a:blip>
          <a:stretch>
            <a:fillRect/>
          </a:stretch>
        </p:blipFill>
        <p:spPr>
          <a:xfrm>
            <a:off x="1461751" y="3210166"/>
            <a:ext cx="6381557" cy="1643693"/>
          </a:xfrm>
          <a:prstGeom prst="rect">
            <a:avLst/>
          </a:prstGeom>
          <a:noFill/>
          <a:ln>
            <a:noFill/>
          </a:ln>
        </p:spPr>
      </p:pic>
      <p:sp>
        <p:nvSpPr>
          <p:cNvPr id="1097" name="Google Shape;1097;p78"/>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&amp; Cloud (웹페이지 - 관리자 화면)</a:t>
            </a:r>
            <a:endParaRPr sz="2000" b="1">
              <a:solidFill>
                <a:schemeClr val="dk1"/>
              </a:solidFill>
              <a:latin typeface="Do Hyeon"/>
              <a:ea typeface="Do Hyeon"/>
              <a:cs typeface="Do Hyeon"/>
              <a:sym typeface="Do Hyeo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grpSp>
        <p:nvGrpSpPr>
          <p:cNvPr id="1102" name="Google Shape;1102;p79"/>
          <p:cNvGrpSpPr/>
          <p:nvPr/>
        </p:nvGrpSpPr>
        <p:grpSpPr>
          <a:xfrm>
            <a:off x="159584" y="177763"/>
            <a:ext cx="8857869" cy="4809744"/>
            <a:chOff x="212779" y="237018"/>
            <a:chExt cx="11810492" cy="6412992"/>
          </a:xfrm>
        </p:grpSpPr>
        <p:sp>
          <p:nvSpPr>
            <p:cNvPr id="1103" name="Google Shape;1103;p7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1104" name="Google Shape;1104;p79"/>
            <p:cNvGrpSpPr/>
            <p:nvPr/>
          </p:nvGrpSpPr>
          <p:grpSpPr>
            <a:xfrm>
              <a:off x="212779" y="237018"/>
              <a:ext cx="11810492" cy="6412992"/>
              <a:chOff x="212779" y="237018"/>
              <a:chExt cx="11810492" cy="6412992"/>
            </a:xfrm>
          </p:grpSpPr>
          <p:sp>
            <p:nvSpPr>
              <p:cNvPr id="1105" name="Google Shape;1105;p7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106" name="Google Shape;1106;p7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1107" name="Google Shape;1107;p7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108" name="Google Shape;1108;p7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109" name="Google Shape;1109;p7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110" name="Google Shape;1110;p79"/>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chemeClr val="dk1"/>
                  </a:solidFill>
                  <a:latin typeface="Arial"/>
                  <a:ea typeface="Arial"/>
                  <a:cs typeface="Arial"/>
                  <a:sym typeface="Arial"/>
                </a:endParaRPr>
              </a:p>
            </p:txBody>
          </p:sp>
        </p:grpSp>
        <p:cxnSp>
          <p:nvCxnSpPr>
            <p:cNvPr id="1111" name="Google Shape;1111;p7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112" name="Google Shape;1112;p79"/>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113" name="Google Shape;1113;p79"/>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pic>
        <p:nvPicPr>
          <p:cNvPr id="1114" name="Google Shape;1114;p79"/>
          <p:cNvPicPr preferRelativeResize="0"/>
          <p:nvPr/>
        </p:nvPicPr>
        <p:blipFill>
          <a:blip r:embed="rId3">
            <a:alphaModFix/>
          </a:blip>
          <a:stretch>
            <a:fillRect/>
          </a:stretch>
        </p:blipFill>
        <p:spPr>
          <a:xfrm>
            <a:off x="764124" y="550050"/>
            <a:ext cx="7648785" cy="4377168"/>
          </a:xfrm>
          <a:prstGeom prst="rect">
            <a:avLst/>
          </a:prstGeom>
          <a:noFill/>
          <a:ln>
            <a:noFill/>
          </a:ln>
        </p:spPr>
      </p:pic>
      <p:sp>
        <p:nvSpPr>
          <p:cNvPr id="1115" name="Google Shape;1115;p79"/>
          <p:cNvSpPr/>
          <p:nvPr/>
        </p:nvSpPr>
        <p:spPr>
          <a:xfrm>
            <a:off x="5364506" y="3009056"/>
            <a:ext cx="297900" cy="647700"/>
          </a:xfrm>
          <a:prstGeom prst="down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16" name="Google Shape;1116;p79"/>
          <p:cNvSpPr/>
          <p:nvPr/>
        </p:nvSpPr>
        <p:spPr>
          <a:xfrm>
            <a:off x="5966456" y="4078632"/>
            <a:ext cx="1331100" cy="232500"/>
          </a:xfrm>
          <a:prstGeom prst="rightArrow">
            <a:avLst>
              <a:gd name="adj1" fmla="val 50000"/>
              <a:gd name="adj2" fmla="val 50000"/>
            </a:avLst>
          </a:prstGeom>
          <a:solidFill>
            <a:srgbClr val="FF0000"/>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17" name="Google Shape;1117;p79"/>
          <p:cNvPicPr preferRelativeResize="0"/>
          <p:nvPr/>
        </p:nvPicPr>
        <p:blipFill>
          <a:blip r:embed="rId4">
            <a:alphaModFix/>
          </a:blip>
          <a:stretch>
            <a:fillRect/>
          </a:stretch>
        </p:blipFill>
        <p:spPr>
          <a:xfrm>
            <a:off x="6379313" y="3838687"/>
            <a:ext cx="505388" cy="712331"/>
          </a:xfrm>
          <a:prstGeom prst="rect">
            <a:avLst/>
          </a:prstGeom>
          <a:noFill/>
          <a:ln>
            <a:noFill/>
          </a:ln>
        </p:spPr>
      </p:pic>
      <p:sp>
        <p:nvSpPr>
          <p:cNvPr id="1118" name="Google Shape;1118;p79"/>
          <p:cNvSpPr/>
          <p:nvPr/>
        </p:nvSpPr>
        <p:spPr>
          <a:xfrm>
            <a:off x="7297550" y="818300"/>
            <a:ext cx="1331100" cy="641700"/>
          </a:xfrm>
          <a:prstGeom prst="roundRect">
            <a:avLst>
              <a:gd name="adj" fmla="val 16667"/>
            </a:avLst>
          </a:prstGeom>
          <a:solidFill>
            <a:srgbClr val="52677C"/>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a:buNone/>
            </a:pPr>
            <a:r>
              <a:rPr lang="ko">
                <a:solidFill>
                  <a:schemeClr val="lt1"/>
                </a:solidFill>
                <a:latin typeface="Noto Sans KR"/>
                <a:ea typeface="Noto Sans KR"/>
                <a:cs typeface="Noto Sans KR"/>
                <a:sym typeface="Noto Sans KR"/>
              </a:rPr>
              <a:t>배포</a:t>
            </a:r>
            <a:endParaRPr>
              <a:solidFill>
                <a:schemeClr val="lt1"/>
              </a:solidFill>
              <a:latin typeface="Noto Sans KR"/>
              <a:ea typeface="Noto Sans KR"/>
              <a:cs typeface="Noto Sans KR"/>
              <a:sym typeface="Noto Sans K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22"/>
        <p:cNvGrpSpPr/>
        <p:nvPr/>
      </p:nvGrpSpPr>
      <p:grpSpPr>
        <a:xfrm>
          <a:off x="0" y="0"/>
          <a:ext cx="0" cy="0"/>
          <a:chOff x="0" y="0"/>
          <a:chExt cx="0" cy="0"/>
        </a:xfrm>
      </p:grpSpPr>
      <p:grpSp>
        <p:nvGrpSpPr>
          <p:cNvPr id="1123" name="Google Shape;1123;p80"/>
          <p:cNvGrpSpPr/>
          <p:nvPr/>
        </p:nvGrpSpPr>
        <p:grpSpPr>
          <a:xfrm>
            <a:off x="159584" y="177763"/>
            <a:ext cx="8857869" cy="4809744"/>
            <a:chOff x="212779" y="237018"/>
            <a:chExt cx="11810492" cy="6412992"/>
          </a:xfrm>
        </p:grpSpPr>
        <p:sp>
          <p:nvSpPr>
            <p:cNvPr id="1124" name="Google Shape;1124;p8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grpSp>
          <p:nvGrpSpPr>
            <p:cNvPr id="1125" name="Google Shape;1125;p80"/>
            <p:cNvGrpSpPr/>
            <p:nvPr/>
          </p:nvGrpSpPr>
          <p:grpSpPr>
            <a:xfrm>
              <a:off x="212779" y="237018"/>
              <a:ext cx="11810492" cy="6412992"/>
              <a:chOff x="212779" y="237018"/>
              <a:chExt cx="11810492" cy="6412992"/>
            </a:xfrm>
          </p:grpSpPr>
          <p:sp>
            <p:nvSpPr>
              <p:cNvPr id="1126" name="Google Shape;1126;p8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127" name="Google Shape;1127;p80"/>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1128" name="Google Shape;1128;p80"/>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129" name="Google Shape;1129;p8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130" name="Google Shape;1130;p8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131" name="Google Shape;1131;p80"/>
              <p:cNvSpPr/>
              <p:nvPr/>
            </p:nvSpPr>
            <p:spPr>
              <a:xfrm>
                <a:off x="212779" y="237018"/>
                <a:ext cx="11810492" cy="6412992"/>
              </a:xfrm>
              <a:custGeom>
                <a:avLst/>
                <a:gdLst/>
                <a:ahLst/>
                <a:cxnLst/>
                <a:rect l="l" t="t" r="r" b="b"/>
                <a:pathLst>
                  <a:path w="11810492" h="6412992" extrusionOk="0">
                    <a:moveTo>
                      <a:pt x="3503352" y="0"/>
                    </a:moveTo>
                    <a:lnTo>
                      <a:pt x="4912149" y="0"/>
                    </a:lnTo>
                    <a:cubicBezTo>
                      <a:pt x="4971996" y="0"/>
                      <a:pt x="5020509" y="48514"/>
                      <a:pt x="5020509" y="108360"/>
                    </a:cubicBezTo>
                    <a:lnTo>
                      <a:pt x="5020509"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3394992" y="444246"/>
                    </a:lnTo>
                    <a:lnTo>
                      <a:pt x="3394992" y="108360"/>
                    </a:lnTo>
                    <a:cubicBezTo>
                      <a:pt x="3394992" y="48514"/>
                      <a:pt x="3443506" y="0"/>
                      <a:pt x="3503352"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cxnSp>
          <p:nvCxnSpPr>
            <p:cNvPr id="1132" name="Google Shape;1132;p8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133" name="Google Shape;1133;p80"/>
            <p:cNvCxnSpPr/>
            <p:nvPr/>
          </p:nvCxnSpPr>
          <p:spPr>
            <a:xfrm>
              <a:off x="3749203"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134" name="Google Shape;1134;p80"/>
            <p:cNvSpPr txBox="1"/>
            <p:nvPr/>
          </p:nvSpPr>
          <p:spPr>
            <a:xfrm>
              <a:off x="3697653"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구성</a:t>
              </a:r>
              <a:endParaRPr sz="1100" b="1" i="0" u="none" strike="noStrike" cap="none">
                <a:solidFill>
                  <a:srgbClr val="44546A"/>
                </a:solidFill>
                <a:latin typeface="Noto Sans KR"/>
                <a:ea typeface="Noto Sans KR"/>
                <a:cs typeface="Noto Sans KR"/>
                <a:sym typeface="Noto Sans KR"/>
              </a:endParaRPr>
            </a:p>
          </p:txBody>
        </p:sp>
      </p:grpSp>
      <p:sp>
        <p:nvSpPr>
          <p:cNvPr id="1135" name="Google Shape;1135;p80"/>
          <p:cNvSpPr/>
          <p:nvPr/>
        </p:nvSpPr>
        <p:spPr>
          <a:xfrm>
            <a:off x="704043" y="1916374"/>
            <a:ext cx="4633800" cy="2875500"/>
          </a:xfrm>
          <a:prstGeom prst="rect">
            <a:avLst/>
          </a:prstGeom>
          <a:solidFill>
            <a:srgbClr val="FFFFFF"/>
          </a:solidFill>
          <a:ln w="19050"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36" name="Google Shape;1136;p80"/>
          <p:cNvPicPr preferRelativeResize="0"/>
          <p:nvPr/>
        </p:nvPicPr>
        <p:blipFill>
          <a:blip r:embed="rId3">
            <a:alphaModFix/>
          </a:blip>
          <a:stretch>
            <a:fillRect/>
          </a:stretch>
        </p:blipFill>
        <p:spPr>
          <a:xfrm>
            <a:off x="868137" y="2364579"/>
            <a:ext cx="2340872" cy="2011210"/>
          </a:xfrm>
          <a:prstGeom prst="rect">
            <a:avLst/>
          </a:prstGeom>
          <a:noFill/>
          <a:ln>
            <a:noFill/>
          </a:ln>
        </p:spPr>
      </p:pic>
      <p:sp>
        <p:nvSpPr>
          <p:cNvPr id="1137" name="Google Shape;1137;p80"/>
          <p:cNvSpPr txBox="1"/>
          <p:nvPr/>
        </p:nvSpPr>
        <p:spPr>
          <a:xfrm>
            <a:off x="1243182" y="2054416"/>
            <a:ext cx="17700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100" b="1">
                <a:latin typeface="Noto Sans KR"/>
                <a:ea typeface="Noto Sans KR"/>
                <a:cs typeface="Noto Sans KR"/>
                <a:sym typeface="Noto Sans KR"/>
              </a:rPr>
              <a:t>docker - django image</a:t>
            </a:r>
            <a:endParaRPr sz="1100" b="1">
              <a:latin typeface="Noto Sans KR"/>
              <a:ea typeface="Noto Sans KR"/>
              <a:cs typeface="Noto Sans KR"/>
              <a:sym typeface="Noto Sans KR"/>
            </a:endParaRPr>
          </a:p>
        </p:txBody>
      </p:sp>
      <p:pic>
        <p:nvPicPr>
          <p:cNvPr id="1138" name="Google Shape;1138;p80"/>
          <p:cNvPicPr preferRelativeResize="0"/>
          <p:nvPr/>
        </p:nvPicPr>
        <p:blipFill>
          <a:blip r:embed="rId4">
            <a:alphaModFix/>
          </a:blip>
          <a:stretch>
            <a:fillRect/>
          </a:stretch>
        </p:blipFill>
        <p:spPr>
          <a:xfrm>
            <a:off x="2262682" y="2548359"/>
            <a:ext cx="931768" cy="439270"/>
          </a:xfrm>
          <a:prstGeom prst="rect">
            <a:avLst/>
          </a:prstGeom>
          <a:noFill/>
          <a:ln>
            <a:noFill/>
          </a:ln>
        </p:spPr>
      </p:pic>
      <p:pic>
        <p:nvPicPr>
          <p:cNvPr id="1139" name="Google Shape;1139;p80"/>
          <p:cNvPicPr preferRelativeResize="0"/>
          <p:nvPr/>
        </p:nvPicPr>
        <p:blipFill>
          <a:blip r:embed="rId5">
            <a:alphaModFix/>
          </a:blip>
          <a:stretch>
            <a:fillRect/>
          </a:stretch>
        </p:blipFill>
        <p:spPr>
          <a:xfrm>
            <a:off x="3501122" y="2529506"/>
            <a:ext cx="1767601" cy="1507708"/>
          </a:xfrm>
          <a:prstGeom prst="rect">
            <a:avLst/>
          </a:prstGeom>
          <a:noFill/>
          <a:ln>
            <a:noFill/>
          </a:ln>
        </p:spPr>
      </p:pic>
      <p:pic>
        <p:nvPicPr>
          <p:cNvPr id="1140" name="Google Shape;1140;p80"/>
          <p:cNvPicPr preferRelativeResize="0"/>
          <p:nvPr/>
        </p:nvPicPr>
        <p:blipFill>
          <a:blip r:embed="rId6">
            <a:alphaModFix/>
          </a:blip>
          <a:stretch>
            <a:fillRect/>
          </a:stretch>
        </p:blipFill>
        <p:spPr>
          <a:xfrm>
            <a:off x="6516272" y="2529506"/>
            <a:ext cx="1070388" cy="1649091"/>
          </a:xfrm>
          <a:prstGeom prst="rect">
            <a:avLst/>
          </a:prstGeom>
          <a:noFill/>
          <a:ln>
            <a:noFill/>
          </a:ln>
        </p:spPr>
      </p:pic>
      <p:pic>
        <p:nvPicPr>
          <p:cNvPr id="1141" name="Google Shape;1141;p80"/>
          <p:cNvPicPr preferRelativeResize="0"/>
          <p:nvPr/>
        </p:nvPicPr>
        <p:blipFill>
          <a:blip r:embed="rId7">
            <a:alphaModFix/>
          </a:blip>
          <a:stretch>
            <a:fillRect/>
          </a:stretch>
        </p:blipFill>
        <p:spPr>
          <a:xfrm>
            <a:off x="704043" y="1024669"/>
            <a:ext cx="1070385" cy="891705"/>
          </a:xfrm>
          <a:prstGeom prst="rect">
            <a:avLst/>
          </a:prstGeom>
          <a:noFill/>
          <a:ln>
            <a:noFill/>
          </a:ln>
        </p:spPr>
      </p:pic>
      <p:sp>
        <p:nvSpPr>
          <p:cNvPr id="1142" name="Google Shape;1142;p80"/>
          <p:cNvSpPr txBox="1"/>
          <p:nvPr/>
        </p:nvSpPr>
        <p:spPr>
          <a:xfrm>
            <a:off x="5446062" y="2149576"/>
            <a:ext cx="3027000" cy="3387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ko" sz="1300" b="1" u="sng">
                <a:solidFill>
                  <a:srgbClr val="0097A7"/>
                </a:solidFill>
                <a:latin typeface="Noto Sans KR"/>
                <a:ea typeface="Noto Sans KR"/>
                <a:cs typeface="Noto Sans KR"/>
                <a:sym typeface="Noto Sans KR"/>
                <a:hlinkClick r:id="rId8">
                  <a:extLst>
                    <a:ext uri="{A12FA001-AC4F-418D-AE19-62706E023703}">
                      <ahyp:hlinkClr xmlns:ahyp="http://schemas.microsoft.com/office/drawing/2018/hyperlinkcolor" val="tx"/>
                    </a:ext>
                  </a:extLst>
                </a:hlinkClick>
              </a:rPr>
              <a:t>http://www.parking-check.com/</a:t>
            </a:r>
            <a:endParaRPr sz="1300" b="1">
              <a:solidFill>
                <a:srgbClr val="134F5C"/>
              </a:solidFill>
              <a:latin typeface="Noto Sans KR"/>
              <a:ea typeface="Noto Sans KR"/>
              <a:cs typeface="Noto Sans KR"/>
              <a:sym typeface="Noto Sans KR"/>
            </a:endParaRPr>
          </a:p>
        </p:txBody>
      </p:sp>
      <p:sp>
        <p:nvSpPr>
          <p:cNvPr id="1143" name="Google Shape;1143;p80"/>
          <p:cNvSpPr txBox="1"/>
          <p:nvPr/>
        </p:nvSpPr>
        <p:spPr>
          <a:xfrm>
            <a:off x="1543405" y="1303732"/>
            <a:ext cx="16911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100" b="1" u="sng">
                <a:solidFill>
                  <a:srgbClr val="0097A7"/>
                </a:solidFill>
                <a:latin typeface="Noto Sans KR"/>
                <a:ea typeface="Noto Sans KR"/>
                <a:cs typeface="Noto Sans KR"/>
                <a:sym typeface="Noto Sans KR"/>
                <a:hlinkClick r:id="rId9">
                  <a:extLst>
                    <a:ext uri="{A12FA001-AC4F-418D-AE19-62706E023703}">
                      <ahyp:hlinkClr xmlns:ahyp="http://schemas.microsoft.com/office/drawing/2018/hyperlinkcolor" val="tx"/>
                    </a:ext>
                  </a:extLst>
                </a:hlinkClick>
              </a:rPr>
              <a:t>http://13.238.80.52/</a:t>
            </a:r>
            <a:endParaRPr sz="1100" b="1">
              <a:latin typeface="Noto Sans KR"/>
              <a:ea typeface="Noto Sans KR"/>
              <a:cs typeface="Noto Sans KR"/>
              <a:sym typeface="Noto Sans KR"/>
            </a:endParaRPr>
          </a:p>
        </p:txBody>
      </p:sp>
      <p:cxnSp>
        <p:nvCxnSpPr>
          <p:cNvPr id="1144" name="Google Shape;1144;p80"/>
          <p:cNvCxnSpPr>
            <a:stCxn id="1140" idx="1"/>
            <a:endCxn id="1135" idx="3"/>
          </p:cNvCxnSpPr>
          <p:nvPr/>
        </p:nvCxnSpPr>
        <p:spPr>
          <a:xfrm rot="10800000">
            <a:off x="5337872" y="3354051"/>
            <a:ext cx="1178400" cy="0"/>
          </a:xfrm>
          <a:prstGeom prst="straightConnector1">
            <a:avLst/>
          </a:prstGeom>
          <a:noFill/>
          <a:ln w="9525" cap="flat" cmpd="sng">
            <a:solidFill>
              <a:srgbClr val="000000"/>
            </a:solidFill>
            <a:prstDash val="solid"/>
            <a:round/>
            <a:headEnd type="none" w="med" len="med"/>
            <a:tailEnd type="triangle" w="med" len="med"/>
          </a:ln>
        </p:spPr>
      </p:cxnSp>
      <p:sp>
        <p:nvSpPr>
          <p:cNvPr id="1145" name="Google Shape;1145;p80"/>
          <p:cNvSpPr txBox="1"/>
          <p:nvPr/>
        </p:nvSpPr>
        <p:spPr>
          <a:xfrm>
            <a:off x="357488" y="603038"/>
            <a:ext cx="3566400" cy="4464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Cloud (배포)</a:t>
            </a:r>
            <a:endParaRPr sz="2000">
              <a:solidFill>
                <a:schemeClr val="dk1"/>
              </a:solidFill>
              <a:latin typeface="Do Hyeon"/>
              <a:ea typeface="Do Hyeon"/>
              <a:cs typeface="Do Hyeon"/>
              <a:sym typeface="Do Hyeo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9"/>
        <p:cNvGrpSpPr/>
        <p:nvPr/>
      </p:nvGrpSpPr>
      <p:grpSpPr>
        <a:xfrm>
          <a:off x="0" y="0"/>
          <a:ext cx="0" cy="0"/>
          <a:chOff x="0" y="0"/>
          <a:chExt cx="0" cy="0"/>
        </a:xfrm>
      </p:grpSpPr>
      <p:sp>
        <p:nvSpPr>
          <p:cNvPr id="1150" name="Google Shape;1150;p81"/>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151" name="Google Shape;1151;p81"/>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152" name="Google Shape;1152;p81"/>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153" name="Google Shape;1153;p81"/>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900"/>
              </a:srgbClr>
            </a:outerShdw>
          </a:effectLst>
        </p:spPr>
        <p:txBody>
          <a:bodyPr spcFirstLastPara="1" wrap="square" lIns="68575" tIns="513000" rIns="68575" bIns="34275" anchor="ctr" anchorCtr="0">
            <a:noAutofit/>
          </a:bodyPr>
          <a:lstStyle/>
          <a:p>
            <a:pPr marL="0" marR="0" lvl="0" indent="0" algn="ctr" rtl="0">
              <a:lnSpc>
                <a:spcPct val="150000"/>
              </a:lnSpc>
              <a:spcBef>
                <a:spcPts val="0"/>
              </a:spcBef>
              <a:spcAft>
                <a:spcPts val="0"/>
              </a:spcAft>
              <a:buNone/>
            </a:pPr>
            <a:r>
              <a:rPr lang="ko" sz="3000" b="1">
                <a:solidFill>
                  <a:srgbClr val="44546A"/>
                </a:solidFill>
                <a:latin typeface="Do Hyeon"/>
                <a:ea typeface="Do Hyeon"/>
                <a:cs typeface="Do Hyeon"/>
                <a:sym typeface="Do Hyeon"/>
              </a:rPr>
              <a:t>시스템 세부 내용</a:t>
            </a:r>
            <a:endParaRPr sz="3000" b="1" u="none" strike="noStrike" cap="none">
              <a:solidFill>
                <a:srgbClr val="44546A"/>
              </a:solidFill>
              <a:latin typeface="Do Hyeon"/>
              <a:ea typeface="Do Hyeon"/>
              <a:cs typeface="Do Hyeon"/>
              <a:sym typeface="Do Hyeon"/>
            </a:endParaRPr>
          </a:p>
        </p:txBody>
      </p:sp>
      <p:sp>
        <p:nvSpPr>
          <p:cNvPr id="1154" name="Google Shape;1154;p81"/>
          <p:cNvSpPr txBox="1"/>
          <p:nvPr/>
        </p:nvSpPr>
        <p:spPr>
          <a:xfrm>
            <a:off x="2624271" y="1175318"/>
            <a:ext cx="904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100" b="1">
                <a:solidFill>
                  <a:srgbClr val="333333"/>
                </a:solidFill>
                <a:latin typeface="Noto Sans KR"/>
                <a:ea typeface="Noto Sans KR"/>
                <a:cs typeface="Noto Sans KR"/>
                <a:sym typeface="Noto Sans KR"/>
              </a:rPr>
              <a:t>III</a:t>
            </a:r>
            <a:endParaRPr sz="1300" b="1" i="0" u="none" strike="noStrike" cap="none">
              <a:solidFill>
                <a:srgbClr val="44546A"/>
              </a:solidFill>
              <a:latin typeface="Noto Sans KR"/>
              <a:ea typeface="Noto Sans KR"/>
              <a:cs typeface="Noto Sans KR"/>
              <a:sym typeface="Noto Sans KR"/>
            </a:endParaRPr>
          </a:p>
        </p:txBody>
      </p:sp>
      <p:cxnSp>
        <p:nvCxnSpPr>
          <p:cNvPr id="1155" name="Google Shape;1155;p81"/>
          <p:cNvCxnSpPr/>
          <p:nvPr/>
        </p:nvCxnSpPr>
        <p:spPr>
          <a:xfrm>
            <a:off x="2688846" y="1434972"/>
            <a:ext cx="783000" cy="0"/>
          </a:xfrm>
          <a:prstGeom prst="straightConnector1">
            <a:avLst/>
          </a:prstGeom>
          <a:noFill/>
          <a:ln w="25400" cap="flat" cmpd="sng">
            <a:solidFill>
              <a:schemeClr val="dk2"/>
            </a:solidFill>
            <a:prstDash val="solid"/>
            <a:miter lim="800000"/>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59"/>
        <p:cNvGrpSpPr/>
        <p:nvPr/>
      </p:nvGrpSpPr>
      <p:grpSpPr>
        <a:xfrm>
          <a:off x="0" y="0"/>
          <a:ext cx="0" cy="0"/>
          <a:chOff x="0" y="0"/>
          <a:chExt cx="0" cy="0"/>
        </a:xfrm>
      </p:grpSpPr>
      <p:grpSp>
        <p:nvGrpSpPr>
          <p:cNvPr id="1160" name="Google Shape;1160;p82"/>
          <p:cNvGrpSpPr/>
          <p:nvPr/>
        </p:nvGrpSpPr>
        <p:grpSpPr>
          <a:xfrm>
            <a:off x="159584" y="177763"/>
            <a:ext cx="8857869" cy="4809744"/>
            <a:chOff x="212779" y="237018"/>
            <a:chExt cx="11810492" cy="6412992"/>
          </a:xfrm>
        </p:grpSpPr>
        <p:sp>
          <p:nvSpPr>
            <p:cNvPr id="1161" name="Google Shape;1161;p82"/>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162" name="Google Shape;1162;p82"/>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163" name="Google Shape;1163;p82"/>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164" name="Google Shape;1164;p82"/>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165" name="Google Shape;1165;p82"/>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166" name="Google Shape;1166;p82"/>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167" name="Google Shape;1167;p82"/>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chemeClr val="dk1"/>
                </a:solidFill>
                <a:latin typeface="Arial"/>
                <a:ea typeface="Arial"/>
                <a:cs typeface="Arial"/>
                <a:sym typeface="Arial"/>
              </a:endParaRPr>
            </a:p>
          </p:txBody>
        </p:sp>
        <p:cxnSp>
          <p:nvCxnSpPr>
            <p:cNvPr id="1168" name="Google Shape;1168;p82"/>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169" name="Google Shape;1169;p82"/>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170" name="Google Shape;1170;p82"/>
            <p:cNvSpPr txBox="1"/>
            <p:nvPr/>
          </p:nvSpPr>
          <p:spPr>
            <a:xfrm>
              <a:off x="5305267" y="298833"/>
              <a:ext cx="16254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grpSp>
      <p:sp>
        <p:nvSpPr>
          <p:cNvPr id="1171" name="Google Shape;1171;p82"/>
          <p:cNvSpPr txBox="1"/>
          <p:nvPr/>
        </p:nvSpPr>
        <p:spPr>
          <a:xfrm>
            <a:off x="439491" y="700144"/>
            <a:ext cx="8053500" cy="535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ko" sz="2000" b="1">
                <a:solidFill>
                  <a:srgbClr val="000000"/>
                </a:solidFill>
                <a:latin typeface="Do Hyeon"/>
                <a:ea typeface="Do Hyeon"/>
                <a:cs typeface="Do Hyeon"/>
                <a:sym typeface="Do Hyeon"/>
              </a:rPr>
              <a:t>Object </a:t>
            </a:r>
            <a:r>
              <a:rPr lang="ko" sz="2000" b="1">
                <a:latin typeface="Do Hyeon"/>
                <a:ea typeface="Do Hyeon"/>
                <a:cs typeface="Do Hyeon"/>
                <a:sym typeface="Do Hyeon"/>
              </a:rPr>
              <a:t>D</a:t>
            </a:r>
            <a:r>
              <a:rPr lang="ko" sz="2000" b="1">
                <a:solidFill>
                  <a:srgbClr val="000000"/>
                </a:solidFill>
                <a:latin typeface="Do Hyeon"/>
                <a:ea typeface="Do Hyeon"/>
                <a:cs typeface="Do Hyeon"/>
                <a:sym typeface="Do Hyeon"/>
              </a:rPr>
              <a:t>etection 성능 평가 지표</a:t>
            </a:r>
            <a:endParaRPr sz="2000" b="1">
              <a:solidFill>
                <a:srgbClr val="000000"/>
              </a:solidFill>
              <a:latin typeface="Do Hyeon"/>
              <a:ea typeface="Do Hyeon"/>
              <a:cs typeface="Do Hyeon"/>
              <a:sym typeface="Do Hyeon"/>
            </a:endParaRPr>
          </a:p>
        </p:txBody>
      </p:sp>
      <p:sp>
        <p:nvSpPr>
          <p:cNvPr id="1172" name="Google Shape;1172;p82"/>
          <p:cNvSpPr txBox="1"/>
          <p:nvPr/>
        </p:nvSpPr>
        <p:spPr>
          <a:xfrm>
            <a:off x="439491" y="3031987"/>
            <a:ext cx="3730200" cy="3693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ko" sz="1500" b="1">
                <a:solidFill>
                  <a:srgbClr val="000000"/>
                </a:solidFill>
                <a:latin typeface="Noto Sans KR"/>
                <a:ea typeface="Noto Sans KR"/>
                <a:cs typeface="Noto Sans KR"/>
                <a:sym typeface="Noto Sans KR"/>
              </a:rPr>
              <a:t>mAP (mean Average Precision)</a:t>
            </a:r>
            <a:endParaRPr sz="1500" b="1">
              <a:solidFill>
                <a:srgbClr val="000000"/>
              </a:solidFill>
              <a:latin typeface="Noto Sans KR"/>
              <a:ea typeface="Noto Sans KR"/>
              <a:cs typeface="Noto Sans KR"/>
              <a:sym typeface="Noto Sans KR"/>
            </a:endParaRPr>
          </a:p>
        </p:txBody>
      </p:sp>
      <p:sp>
        <p:nvSpPr>
          <p:cNvPr id="1173" name="Google Shape;1173;p82"/>
          <p:cNvSpPr txBox="1"/>
          <p:nvPr/>
        </p:nvSpPr>
        <p:spPr>
          <a:xfrm>
            <a:off x="439491" y="3463465"/>
            <a:ext cx="4510200" cy="697200"/>
          </a:xfrm>
          <a:prstGeom prst="rect">
            <a:avLst/>
          </a:prstGeom>
          <a:noFill/>
          <a:ln>
            <a:noFill/>
          </a:ln>
        </p:spPr>
        <p:txBody>
          <a:bodyPr spcFirstLastPara="1" wrap="square" lIns="68575" tIns="68575" rIns="68575" bIns="68575" anchor="t" anchorCtr="0">
            <a:spAutoFit/>
          </a:bodyPr>
          <a:lstStyle/>
          <a:p>
            <a:pPr marL="342900" lvl="0" indent="-234950" algn="l" rtl="0">
              <a:lnSpc>
                <a:spcPct val="115000"/>
              </a:lnSpc>
              <a:spcBef>
                <a:spcPts val="0"/>
              </a:spcBef>
              <a:spcAft>
                <a:spcPts val="0"/>
              </a:spcAft>
              <a:buClr>
                <a:srgbClr val="000000"/>
              </a:buClr>
              <a:buSzPts val="1100"/>
              <a:buFont typeface="Noto Sans KR"/>
              <a:buChar char="-"/>
            </a:pPr>
            <a:r>
              <a:rPr lang="ko" sz="1100">
                <a:solidFill>
                  <a:srgbClr val="FF0000"/>
                </a:solidFill>
                <a:latin typeface="Noto Sans KR"/>
                <a:ea typeface="Noto Sans KR"/>
                <a:cs typeface="Noto Sans KR"/>
                <a:sym typeface="Noto Sans KR"/>
              </a:rPr>
              <a:t>각각의 Class에 대한 AP 의 평균</a:t>
            </a:r>
            <a:endParaRPr sz="1100">
              <a:solidFill>
                <a:srgbClr val="000000"/>
              </a:solidFill>
              <a:latin typeface="Noto Sans KR"/>
              <a:ea typeface="Noto Sans KR"/>
              <a:cs typeface="Noto Sans KR"/>
              <a:sym typeface="Noto Sans KR"/>
            </a:endParaRPr>
          </a:p>
          <a:p>
            <a:pPr marL="342900" lvl="0" indent="-234950" algn="l" rtl="0">
              <a:lnSpc>
                <a:spcPct val="115000"/>
              </a:lnSpc>
              <a:spcBef>
                <a:spcPts val="0"/>
              </a:spcBef>
              <a:spcAft>
                <a:spcPts val="0"/>
              </a:spcAft>
              <a:buClr>
                <a:srgbClr val="000000"/>
              </a:buClr>
              <a:buSzPts val="1100"/>
              <a:buFont typeface="Noto Sans KR"/>
              <a:buChar char="-"/>
            </a:pPr>
            <a:r>
              <a:rPr lang="ko" sz="1100">
                <a:solidFill>
                  <a:srgbClr val="000000"/>
                </a:solidFill>
                <a:latin typeface="Noto Sans KR"/>
                <a:ea typeface="Noto Sans KR"/>
                <a:cs typeface="Noto Sans KR"/>
                <a:sym typeface="Noto Sans KR"/>
              </a:rPr>
              <a:t>mAP 0.5 : IoU &gt;= 0.5 이상인 경우만 TP(True positive)로 판단</a:t>
            </a:r>
            <a:endParaRPr sz="1100">
              <a:solidFill>
                <a:srgbClr val="000000"/>
              </a:solidFill>
              <a:latin typeface="Noto Sans KR"/>
              <a:ea typeface="Noto Sans KR"/>
              <a:cs typeface="Noto Sans KR"/>
              <a:sym typeface="Noto Sans KR"/>
            </a:endParaRPr>
          </a:p>
          <a:p>
            <a:pPr marL="342900" lvl="0" indent="-234950" algn="l" rtl="0">
              <a:lnSpc>
                <a:spcPct val="115000"/>
              </a:lnSpc>
              <a:spcBef>
                <a:spcPts val="0"/>
              </a:spcBef>
              <a:spcAft>
                <a:spcPts val="0"/>
              </a:spcAft>
              <a:buClr>
                <a:srgbClr val="000000"/>
              </a:buClr>
              <a:buSzPts val="1100"/>
              <a:buFont typeface="Noto Sans KR"/>
              <a:buChar char="-"/>
            </a:pPr>
            <a:r>
              <a:rPr lang="ko" sz="1100">
                <a:solidFill>
                  <a:srgbClr val="000000"/>
                </a:solidFill>
                <a:latin typeface="Noto Sans KR"/>
                <a:ea typeface="Noto Sans KR"/>
                <a:cs typeface="Noto Sans KR"/>
                <a:sym typeface="Noto Sans KR"/>
              </a:rPr>
              <a:t>mAP 0.5:0.95 : IoU &gt;= 0.5, …, IoU &gt;= 0.95 까지의 평균값</a:t>
            </a:r>
            <a:endParaRPr sz="1100">
              <a:solidFill>
                <a:srgbClr val="000000"/>
              </a:solidFill>
              <a:latin typeface="Noto Sans KR"/>
              <a:ea typeface="Noto Sans KR"/>
              <a:cs typeface="Noto Sans KR"/>
              <a:sym typeface="Noto Sans KR"/>
            </a:endParaRPr>
          </a:p>
        </p:txBody>
      </p:sp>
      <p:sp>
        <p:nvSpPr>
          <p:cNvPr id="1174" name="Google Shape;1174;p82"/>
          <p:cNvSpPr txBox="1"/>
          <p:nvPr/>
        </p:nvSpPr>
        <p:spPr>
          <a:xfrm>
            <a:off x="5161884" y="1413573"/>
            <a:ext cx="3542700" cy="3693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ko" sz="1500" b="1">
                <a:solidFill>
                  <a:srgbClr val="000000"/>
                </a:solidFill>
                <a:latin typeface="Noto Sans KR"/>
                <a:ea typeface="Noto Sans KR"/>
                <a:cs typeface="Noto Sans KR"/>
                <a:sym typeface="Noto Sans KR"/>
              </a:rPr>
              <a:t>I</a:t>
            </a:r>
            <a:r>
              <a:rPr lang="ko" sz="1500" b="1">
                <a:latin typeface="Noto Sans KR"/>
                <a:ea typeface="Noto Sans KR"/>
                <a:cs typeface="Noto Sans KR"/>
                <a:sym typeface="Noto Sans KR"/>
              </a:rPr>
              <a:t>o</a:t>
            </a:r>
            <a:r>
              <a:rPr lang="ko" sz="1500" b="1">
                <a:solidFill>
                  <a:srgbClr val="000000"/>
                </a:solidFill>
                <a:latin typeface="Noto Sans KR"/>
                <a:ea typeface="Noto Sans KR"/>
                <a:cs typeface="Noto Sans KR"/>
                <a:sym typeface="Noto Sans KR"/>
              </a:rPr>
              <a:t>U (Intersection </a:t>
            </a:r>
            <a:r>
              <a:rPr lang="ko" sz="1500" b="1">
                <a:latin typeface="Noto Sans KR"/>
                <a:ea typeface="Noto Sans KR"/>
                <a:cs typeface="Noto Sans KR"/>
                <a:sym typeface="Noto Sans KR"/>
              </a:rPr>
              <a:t>o</a:t>
            </a:r>
            <a:r>
              <a:rPr lang="ko" sz="1500" b="1">
                <a:solidFill>
                  <a:srgbClr val="000000"/>
                </a:solidFill>
                <a:latin typeface="Noto Sans KR"/>
                <a:ea typeface="Noto Sans KR"/>
                <a:cs typeface="Noto Sans KR"/>
                <a:sym typeface="Noto Sans KR"/>
              </a:rPr>
              <a:t>ver Union)</a:t>
            </a:r>
            <a:endParaRPr sz="1500" b="1">
              <a:solidFill>
                <a:srgbClr val="000000"/>
              </a:solidFill>
              <a:latin typeface="Noto Sans KR"/>
              <a:ea typeface="Noto Sans KR"/>
              <a:cs typeface="Noto Sans KR"/>
              <a:sym typeface="Noto Sans KR"/>
            </a:endParaRPr>
          </a:p>
        </p:txBody>
      </p:sp>
      <p:sp>
        <p:nvSpPr>
          <p:cNvPr id="1175" name="Google Shape;1175;p82"/>
          <p:cNvSpPr txBox="1"/>
          <p:nvPr/>
        </p:nvSpPr>
        <p:spPr>
          <a:xfrm>
            <a:off x="5161884" y="1845050"/>
            <a:ext cx="3542700" cy="6972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ko" sz="1100">
                <a:solidFill>
                  <a:srgbClr val="000000"/>
                </a:solidFill>
                <a:latin typeface="Noto Sans KR"/>
                <a:ea typeface="Noto Sans KR"/>
                <a:cs typeface="Noto Sans KR"/>
                <a:sym typeface="Noto Sans KR"/>
              </a:rPr>
              <a:t>실제 객체가 존재하는 box(Ground truth) 와 모델이 객체라고 인식한 box(Prediction) 가 얼마나 일치하는지 나타내는 지표</a:t>
            </a:r>
            <a:endParaRPr sz="1100">
              <a:solidFill>
                <a:srgbClr val="000000"/>
              </a:solidFill>
              <a:latin typeface="Noto Sans KR"/>
              <a:ea typeface="Noto Sans KR"/>
              <a:cs typeface="Noto Sans KR"/>
              <a:sym typeface="Noto Sans KR"/>
            </a:endParaRPr>
          </a:p>
        </p:txBody>
      </p:sp>
      <p:pic>
        <p:nvPicPr>
          <p:cNvPr id="1176" name="Google Shape;1176;p82"/>
          <p:cNvPicPr preferRelativeResize="0"/>
          <p:nvPr/>
        </p:nvPicPr>
        <p:blipFill>
          <a:blip r:embed="rId3">
            <a:alphaModFix/>
          </a:blip>
          <a:stretch>
            <a:fillRect/>
          </a:stretch>
        </p:blipFill>
        <p:spPr>
          <a:xfrm>
            <a:off x="5488591" y="2522569"/>
            <a:ext cx="2889240" cy="2290257"/>
          </a:xfrm>
          <a:prstGeom prst="rect">
            <a:avLst/>
          </a:prstGeom>
          <a:noFill/>
          <a:ln>
            <a:noFill/>
          </a:ln>
        </p:spPr>
      </p:pic>
      <p:sp>
        <p:nvSpPr>
          <p:cNvPr id="1177" name="Google Shape;1177;p82"/>
          <p:cNvSpPr txBox="1"/>
          <p:nvPr/>
        </p:nvSpPr>
        <p:spPr>
          <a:xfrm>
            <a:off x="492821" y="1413569"/>
            <a:ext cx="3664800" cy="3693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ko" sz="1500" b="1">
                <a:solidFill>
                  <a:srgbClr val="000000"/>
                </a:solidFill>
                <a:latin typeface="Noto Sans KR"/>
                <a:ea typeface="Noto Sans KR"/>
                <a:cs typeface="Noto Sans KR"/>
                <a:sym typeface="Noto Sans KR"/>
              </a:rPr>
              <a:t>AP (Average Precision)</a:t>
            </a:r>
            <a:endParaRPr sz="1500" b="1">
              <a:solidFill>
                <a:srgbClr val="000000"/>
              </a:solidFill>
              <a:latin typeface="Noto Sans KR"/>
              <a:ea typeface="Noto Sans KR"/>
              <a:cs typeface="Noto Sans KR"/>
              <a:sym typeface="Noto Sans KR"/>
            </a:endParaRPr>
          </a:p>
        </p:txBody>
      </p:sp>
      <p:sp>
        <p:nvSpPr>
          <p:cNvPr id="1178" name="Google Shape;1178;p82"/>
          <p:cNvSpPr txBox="1"/>
          <p:nvPr/>
        </p:nvSpPr>
        <p:spPr>
          <a:xfrm>
            <a:off x="451376" y="1845046"/>
            <a:ext cx="3542700" cy="502500"/>
          </a:xfrm>
          <a:prstGeom prst="rect">
            <a:avLst/>
          </a:prstGeom>
          <a:noFill/>
          <a:ln>
            <a:noFill/>
          </a:ln>
        </p:spPr>
        <p:txBody>
          <a:bodyPr spcFirstLastPara="1" wrap="square" lIns="68575" tIns="68575" rIns="68575" bIns="68575" anchor="t" anchorCtr="0">
            <a:spAutoFit/>
          </a:bodyPr>
          <a:lstStyle/>
          <a:p>
            <a:pPr marL="342900" lvl="0" indent="-234950" algn="l" rtl="0">
              <a:lnSpc>
                <a:spcPct val="115000"/>
              </a:lnSpc>
              <a:spcBef>
                <a:spcPts val="0"/>
              </a:spcBef>
              <a:spcAft>
                <a:spcPts val="0"/>
              </a:spcAft>
              <a:buClr>
                <a:srgbClr val="000000"/>
              </a:buClr>
              <a:buSzPts val="1100"/>
              <a:buFont typeface="Noto Sans KR"/>
              <a:buChar char="-"/>
            </a:pPr>
            <a:r>
              <a:rPr lang="ko" sz="1100">
                <a:solidFill>
                  <a:srgbClr val="000000"/>
                </a:solidFill>
                <a:latin typeface="Noto Sans KR"/>
                <a:ea typeface="Noto Sans KR"/>
                <a:cs typeface="Noto Sans KR"/>
                <a:sym typeface="Noto Sans KR"/>
              </a:rPr>
              <a:t>precision-recall 곡선의 면적</a:t>
            </a:r>
            <a:endParaRPr sz="1100">
              <a:solidFill>
                <a:srgbClr val="000000"/>
              </a:solidFill>
              <a:latin typeface="Noto Sans KR"/>
              <a:ea typeface="Noto Sans KR"/>
              <a:cs typeface="Noto Sans KR"/>
              <a:sym typeface="Noto Sans KR"/>
            </a:endParaRPr>
          </a:p>
          <a:p>
            <a:pPr marL="342900" lvl="0" indent="-234950" algn="l" rtl="0">
              <a:lnSpc>
                <a:spcPct val="115000"/>
              </a:lnSpc>
              <a:spcBef>
                <a:spcPts val="0"/>
              </a:spcBef>
              <a:spcAft>
                <a:spcPts val="0"/>
              </a:spcAft>
              <a:buClr>
                <a:srgbClr val="000000"/>
              </a:buClr>
              <a:buSzPts val="1100"/>
              <a:buFont typeface="Noto Sans KR"/>
              <a:buChar char="-"/>
            </a:pPr>
            <a:r>
              <a:rPr lang="ko" sz="1100">
                <a:solidFill>
                  <a:srgbClr val="FF0000"/>
                </a:solidFill>
                <a:latin typeface="Noto Sans KR"/>
                <a:ea typeface="Noto Sans KR"/>
                <a:cs typeface="Noto Sans KR"/>
                <a:sym typeface="Noto Sans KR"/>
              </a:rPr>
              <a:t>AP 가 높을수록 모델의 성능이 높음</a:t>
            </a:r>
            <a:r>
              <a:rPr lang="ko" sz="1100">
                <a:solidFill>
                  <a:srgbClr val="000000"/>
                </a:solidFill>
                <a:latin typeface="Noto Sans KR"/>
                <a:ea typeface="Noto Sans KR"/>
                <a:cs typeface="Noto Sans KR"/>
                <a:sym typeface="Noto Sans KR"/>
              </a:rPr>
              <a:t> 의미</a:t>
            </a:r>
            <a:endParaRPr sz="1300">
              <a:latin typeface="Noto Sans KR"/>
              <a:ea typeface="Noto Sans KR"/>
              <a:cs typeface="Noto Sans KR"/>
              <a:sym typeface="Noto Sans K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2"/>
        <p:cNvGrpSpPr/>
        <p:nvPr/>
      </p:nvGrpSpPr>
      <p:grpSpPr>
        <a:xfrm>
          <a:off x="0" y="0"/>
          <a:ext cx="0" cy="0"/>
          <a:chOff x="0" y="0"/>
          <a:chExt cx="0" cy="0"/>
        </a:xfrm>
      </p:grpSpPr>
      <p:grpSp>
        <p:nvGrpSpPr>
          <p:cNvPr id="1183" name="Google Shape;1183;p83"/>
          <p:cNvGrpSpPr/>
          <p:nvPr/>
        </p:nvGrpSpPr>
        <p:grpSpPr>
          <a:xfrm>
            <a:off x="159584" y="177763"/>
            <a:ext cx="8857869" cy="4809744"/>
            <a:chOff x="212779" y="237018"/>
            <a:chExt cx="11810492" cy="6412992"/>
          </a:xfrm>
        </p:grpSpPr>
        <p:sp>
          <p:nvSpPr>
            <p:cNvPr id="1184" name="Google Shape;1184;p83"/>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185" name="Google Shape;1185;p83"/>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186" name="Google Shape;1186;p83"/>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187" name="Google Shape;1187;p83"/>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188" name="Google Shape;1188;p83"/>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189" name="Google Shape;1189;p83"/>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190" name="Google Shape;1190;p83"/>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chemeClr val="dk1"/>
                </a:solidFill>
                <a:latin typeface="Arial"/>
                <a:ea typeface="Arial"/>
                <a:cs typeface="Arial"/>
                <a:sym typeface="Arial"/>
              </a:endParaRPr>
            </a:p>
          </p:txBody>
        </p:sp>
        <p:cxnSp>
          <p:nvCxnSpPr>
            <p:cNvPr id="1191" name="Google Shape;1191;p83"/>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192" name="Google Shape;1192;p83"/>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pic>
        <p:nvPicPr>
          <p:cNvPr id="1193" name="Google Shape;1193;p83"/>
          <p:cNvPicPr preferRelativeResize="0"/>
          <p:nvPr/>
        </p:nvPicPr>
        <p:blipFill>
          <a:blip r:embed="rId3">
            <a:alphaModFix/>
          </a:blip>
          <a:stretch>
            <a:fillRect/>
          </a:stretch>
        </p:blipFill>
        <p:spPr>
          <a:xfrm>
            <a:off x="499525" y="1683900"/>
            <a:ext cx="2625350" cy="3244151"/>
          </a:xfrm>
          <a:prstGeom prst="rect">
            <a:avLst/>
          </a:prstGeom>
          <a:noFill/>
          <a:ln>
            <a:noFill/>
          </a:ln>
        </p:spPr>
      </p:pic>
      <p:sp>
        <p:nvSpPr>
          <p:cNvPr id="1194" name="Google Shape;1194;p83"/>
          <p:cNvSpPr txBox="1"/>
          <p:nvPr/>
        </p:nvSpPr>
        <p:spPr>
          <a:xfrm>
            <a:off x="4300934" y="566123"/>
            <a:ext cx="3891000" cy="2616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Clr>
                <a:srgbClr val="000000"/>
              </a:buClr>
              <a:buSzPts val="800"/>
              <a:buFont typeface="Arial"/>
              <a:buNone/>
            </a:pPr>
            <a:endParaRPr sz="800">
              <a:solidFill>
                <a:srgbClr val="000000"/>
              </a:solidFill>
            </a:endParaRPr>
          </a:p>
        </p:txBody>
      </p:sp>
      <p:sp>
        <p:nvSpPr>
          <p:cNvPr id="1195" name="Google Shape;1195;p83"/>
          <p:cNvSpPr/>
          <p:nvPr/>
        </p:nvSpPr>
        <p:spPr>
          <a:xfrm>
            <a:off x="2071125" y="3047300"/>
            <a:ext cx="583500" cy="311100"/>
          </a:xfrm>
          <a:prstGeom prst="rect">
            <a:avLst/>
          </a:prstGeom>
          <a:noFill/>
          <a:ln w="2857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1196" name="Google Shape;1196;p83"/>
          <p:cNvGrpSpPr/>
          <p:nvPr/>
        </p:nvGrpSpPr>
        <p:grpSpPr>
          <a:xfrm>
            <a:off x="3219172" y="1852497"/>
            <a:ext cx="5517185" cy="2642520"/>
            <a:chOff x="3219172" y="1852497"/>
            <a:chExt cx="5517185" cy="2642520"/>
          </a:xfrm>
        </p:grpSpPr>
        <p:grpSp>
          <p:nvGrpSpPr>
            <p:cNvPr id="1197" name="Google Shape;1197;p83"/>
            <p:cNvGrpSpPr/>
            <p:nvPr/>
          </p:nvGrpSpPr>
          <p:grpSpPr>
            <a:xfrm>
              <a:off x="3219172" y="1852497"/>
              <a:ext cx="2535007" cy="2642520"/>
              <a:chOff x="3219172" y="1852497"/>
              <a:chExt cx="2535007" cy="2642520"/>
            </a:xfrm>
          </p:grpSpPr>
          <p:sp>
            <p:nvSpPr>
              <p:cNvPr id="1198" name="Google Shape;1198;p83"/>
              <p:cNvSpPr txBox="1"/>
              <p:nvPr/>
            </p:nvSpPr>
            <p:spPr>
              <a:xfrm>
                <a:off x="3939508" y="1852497"/>
                <a:ext cx="1435200" cy="467100"/>
              </a:xfrm>
              <a:prstGeom prst="rect">
                <a:avLst/>
              </a:prstGeom>
              <a:noFill/>
              <a:ln>
                <a:noFill/>
              </a:ln>
            </p:spPr>
            <p:txBody>
              <a:bodyPr spcFirstLastPara="1" wrap="square" lIns="68575" tIns="68575" rIns="68575" bIns="68575" anchor="t" anchorCtr="0">
                <a:normAutofit/>
              </a:bodyPr>
              <a:lstStyle/>
              <a:p>
                <a:pPr marL="0" lvl="0" indent="0" algn="l" rtl="0">
                  <a:spcBef>
                    <a:spcPts val="0"/>
                  </a:spcBef>
                  <a:spcAft>
                    <a:spcPts val="0"/>
                  </a:spcAft>
                  <a:buNone/>
                </a:pPr>
                <a:r>
                  <a:rPr lang="ko" sz="1600">
                    <a:solidFill>
                      <a:srgbClr val="000000"/>
                    </a:solidFill>
                    <a:latin typeface="Noto Sans KR"/>
                    <a:ea typeface="Noto Sans KR"/>
                    <a:cs typeface="Noto Sans KR"/>
                    <a:sym typeface="Noto Sans KR"/>
                  </a:rPr>
                  <a:t>EfficientNet</a:t>
                </a:r>
                <a:endParaRPr sz="1600">
                  <a:solidFill>
                    <a:srgbClr val="000000"/>
                  </a:solidFill>
                  <a:latin typeface="Noto Sans KR"/>
                  <a:ea typeface="Noto Sans KR"/>
                  <a:cs typeface="Noto Sans KR"/>
                  <a:sym typeface="Noto Sans KR"/>
                </a:endParaRPr>
              </a:p>
            </p:txBody>
          </p:sp>
          <p:pic>
            <p:nvPicPr>
              <p:cNvPr id="1199" name="Google Shape;1199;p83"/>
              <p:cNvPicPr preferRelativeResize="0"/>
              <p:nvPr/>
            </p:nvPicPr>
            <p:blipFill>
              <a:blip r:embed="rId4">
                <a:alphaModFix/>
              </a:blip>
              <a:stretch>
                <a:fillRect/>
              </a:stretch>
            </p:blipFill>
            <p:spPr>
              <a:xfrm>
                <a:off x="3219172" y="2243391"/>
                <a:ext cx="2535007" cy="2251626"/>
              </a:xfrm>
              <a:prstGeom prst="rect">
                <a:avLst/>
              </a:prstGeom>
              <a:noFill/>
              <a:ln>
                <a:noFill/>
              </a:ln>
            </p:spPr>
          </p:pic>
        </p:grpSp>
        <p:grpSp>
          <p:nvGrpSpPr>
            <p:cNvPr id="1200" name="Google Shape;1200;p83"/>
            <p:cNvGrpSpPr/>
            <p:nvPr/>
          </p:nvGrpSpPr>
          <p:grpSpPr>
            <a:xfrm>
              <a:off x="5711627" y="1852497"/>
              <a:ext cx="3024730" cy="2603314"/>
              <a:chOff x="5711627" y="1852497"/>
              <a:chExt cx="3024730" cy="2603314"/>
            </a:xfrm>
          </p:grpSpPr>
          <p:pic>
            <p:nvPicPr>
              <p:cNvPr id="1201" name="Google Shape;1201;p83"/>
              <p:cNvPicPr preferRelativeResize="0"/>
              <p:nvPr/>
            </p:nvPicPr>
            <p:blipFill rotWithShape="1">
              <a:blip r:embed="rId5">
                <a:alphaModFix/>
              </a:blip>
              <a:srcRect l="2372" t="14566"/>
              <a:stretch/>
            </p:blipFill>
            <p:spPr>
              <a:xfrm>
                <a:off x="5711627" y="2319592"/>
                <a:ext cx="3024730" cy="2136220"/>
              </a:xfrm>
              <a:prstGeom prst="rect">
                <a:avLst/>
              </a:prstGeom>
              <a:noFill/>
              <a:ln>
                <a:noFill/>
              </a:ln>
            </p:spPr>
          </p:pic>
          <p:sp>
            <p:nvSpPr>
              <p:cNvPr id="1202" name="Google Shape;1202;p83"/>
              <p:cNvSpPr txBox="1"/>
              <p:nvPr/>
            </p:nvSpPr>
            <p:spPr>
              <a:xfrm>
                <a:off x="6768521" y="1852497"/>
                <a:ext cx="1435200" cy="467100"/>
              </a:xfrm>
              <a:prstGeom prst="rect">
                <a:avLst/>
              </a:prstGeom>
              <a:noFill/>
              <a:ln>
                <a:noFill/>
              </a:ln>
            </p:spPr>
            <p:txBody>
              <a:bodyPr spcFirstLastPara="1" wrap="square" lIns="68575" tIns="68575" rIns="68575" bIns="68575" anchor="t" anchorCtr="0">
                <a:normAutofit/>
              </a:bodyPr>
              <a:lstStyle/>
              <a:p>
                <a:pPr marL="0" lvl="0" indent="0" algn="l" rtl="0">
                  <a:spcBef>
                    <a:spcPts val="0"/>
                  </a:spcBef>
                  <a:spcAft>
                    <a:spcPts val="0"/>
                  </a:spcAft>
                  <a:buNone/>
                </a:pPr>
                <a:r>
                  <a:rPr lang="ko" sz="1700">
                    <a:latin typeface="Noto Sans KR"/>
                    <a:ea typeface="Noto Sans KR"/>
                    <a:cs typeface="Noto Sans KR"/>
                    <a:sym typeface="Noto Sans KR"/>
                  </a:rPr>
                  <a:t>RegN</a:t>
                </a:r>
                <a:r>
                  <a:rPr lang="ko" sz="1700">
                    <a:solidFill>
                      <a:srgbClr val="000000"/>
                    </a:solidFill>
                    <a:latin typeface="Noto Sans KR"/>
                    <a:ea typeface="Noto Sans KR"/>
                    <a:cs typeface="Noto Sans KR"/>
                    <a:sym typeface="Noto Sans KR"/>
                  </a:rPr>
                  <a:t>et</a:t>
                </a:r>
                <a:endParaRPr sz="1700">
                  <a:solidFill>
                    <a:srgbClr val="000000"/>
                  </a:solidFill>
                  <a:latin typeface="Noto Sans KR"/>
                  <a:ea typeface="Noto Sans KR"/>
                  <a:cs typeface="Noto Sans KR"/>
                  <a:sym typeface="Noto Sans KR"/>
                </a:endParaRPr>
              </a:p>
            </p:txBody>
          </p:sp>
        </p:grpSp>
      </p:grpSp>
      <p:grpSp>
        <p:nvGrpSpPr>
          <p:cNvPr id="1203" name="Google Shape;1203;p83"/>
          <p:cNvGrpSpPr/>
          <p:nvPr/>
        </p:nvGrpSpPr>
        <p:grpSpPr>
          <a:xfrm>
            <a:off x="4666722" y="1852497"/>
            <a:ext cx="2535007" cy="2642520"/>
            <a:chOff x="3219172" y="1852497"/>
            <a:chExt cx="2535007" cy="2642520"/>
          </a:xfrm>
        </p:grpSpPr>
        <p:sp>
          <p:nvSpPr>
            <p:cNvPr id="1204" name="Google Shape;1204;p83"/>
            <p:cNvSpPr txBox="1"/>
            <p:nvPr/>
          </p:nvSpPr>
          <p:spPr>
            <a:xfrm>
              <a:off x="3947933" y="1852497"/>
              <a:ext cx="1435200" cy="467100"/>
            </a:xfrm>
            <a:prstGeom prst="rect">
              <a:avLst/>
            </a:prstGeom>
            <a:noFill/>
            <a:ln>
              <a:noFill/>
            </a:ln>
          </p:spPr>
          <p:txBody>
            <a:bodyPr spcFirstLastPara="1" wrap="square" lIns="68575" tIns="68575" rIns="68575" bIns="68575" anchor="t" anchorCtr="0">
              <a:normAutofit/>
            </a:bodyPr>
            <a:lstStyle/>
            <a:p>
              <a:pPr marL="0" lvl="0" indent="0" algn="l" rtl="0">
                <a:spcBef>
                  <a:spcPts val="0"/>
                </a:spcBef>
                <a:spcAft>
                  <a:spcPts val="0"/>
                </a:spcAft>
                <a:buNone/>
              </a:pPr>
              <a:r>
                <a:rPr lang="ko" sz="1700">
                  <a:solidFill>
                    <a:srgbClr val="000000"/>
                  </a:solidFill>
                  <a:latin typeface="Noto Sans KR"/>
                  <a:ea typeface="Noto Sans KR"/>
                  <a:cs typeface="Noto Sans KR"/>
                  <a:sym typeface="Noto Sans KR"/>
                </a:rPr>
                <a:t>EfficientNet</a:t>
              </a:r>
              <a:endParaRPr sz="1700">
                <a:solidFill>
                  <a:srgbClr val="000000"/>
                </a:solidFill>
                <a:latin typeface="Noto Sans KR"/>
                <a:ea typeface="Noto Sans KR"/>
                <a:cs typeface="Noto Sans KR"/>
                <a:sym typeface="Noto Sans KR"/>
              </a:endParaRPr>
            </a:p>
          </p:txBody>
        </p:sp>
        <p:pic>
          <p:nvPicPr>
            <p:cNvPr id="1205" name="Google Shape;1205;p83"/>
            <p:cNvPicPr preferRelativeResize="0"/>
            <p:nvPr/>
          </p:nvPicPr>
          <p:blipFill>
            <a:blip r:embed="rId4">
              <a:alphaModFix/>
            </a:blip>
            <a:stretch>
              <a:fillRect/>
            </a:stretch>
          </p:blipFill>
          <p:spPr>
            <a:xfrm>
              <a:off x="3219172" y="2243391"/>
              <a:ext cx="2535007" cy="2251626"/>
            </a:xfrm>
            <a:prstGeom prst="rect">
              <a:avLst/>
            </a:prstGeom>
            <a:noFill/>
            <a:ln>
              <a:noFill/>
            </a:ln>
          </p:spPr>
        </p:pic>
      </p:grpSp>
      <p:sp>
        <p:nvSpPr>
          <p:cNvPr id="1206" name="Google Shape;1206;p83"/>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(model 선정)</a:t>
            </a:r>
            <a:endParaRPr sz="2000" b="1">
              <a:solidFill>
                <a:schemeClr val="dk1"/>
              </a:solidFill>
              <a:latin typeface="Do Hyeon"/>
              <a:ea typeface="Do Hyeon"/>
              <a:cs typeface="Do Hyeon"/>
              <a:sym typeface="Do Hyeon"/>
            </a:endParaRPr>
          </a:p>
        </p:txBody>
      </p:sp>
      <p:sp>
        <p:nvSpPr>
          <p:cNvPr id="1207" name="Google Shape;1207;p83"/>
          <p:cNvSpPr/>
          <p:nvPr/>
        </p:nvSpPr>
        <p:spPr>
          <a:xfrm>
            <a:off x="471800" y="1255950"/>
            <a:ext cx="2680800" cy="4281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200" b="1">
                <a:solidFill>
                  <a:srgbClr val="44546A"/>
                </a:solidFill>
                <a:latin typeface="Noto Sans KR"/>
                <a:ea typeface="Noto Sans KR"/>
                <a:cs typeface="Noto Sans KR"/>
                <a:sym typeface="Noto Sans KR"/>
              </a:rPr>
              <a:t>Object Detection</a:t>
            </a:r>
            <a:endParaRPr sz="1200" b="1" i="0" u="none" strike="noStrike" cap="none">
              <a:solidFill>
                <a:srgbClr val="44546A"/>
              </a:solidFill>
              <a:latin typeface="Noto Sans KR"/>
              <a:ea typeface="Noto Sans KR"/>
              <a:cs typeface="Noto Sans KR"/>
              <a:sym typeface="Noto Sans KR"/>
            </a:endParaRPr>
          </a:p>
        </p:txBody>
      </p:sp>
      <p:sp>
        <p:nvSpPr>
          <p:cNvPr id="1208" name="Google Shape;1208;p83"/>
          <p:cNvSpPr/>
          <p:nvPr/>
        </p:nvSpPr>
        <p:spPr>
          <a:xfrm>
            <a:off x="3474125" y="1255950"/>
            <a:ext cx="5068200" cy="428100"/>
          </a:xfrm>
          <a:prstGeom prst="roundRect">
            <a:avLst>
              <a:gd name="adj" fmla="val 16667"/>
            </a:avLst>
          </a:prstGeom>
          <a:solidFill>
            <a:srgbClr val="F2F2F2"/>
          </a:solidFill>
          <a:ln w="3175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15000"/>
              </a:lnSpc>
              <a:spcBef>
                <a:spcPts val="0"/>
              </a:spcBef>
              <a:spcAft>
                <a:spcPts val="0"/>
              </a:spcAft>
              <a:buClr>
                <a:srgbClr val="000000"/>
              </a:buClr>
              <a:buSzPts val="900"/>
              <a:buFont typeface="Arial"/>
              <a:buNone/>
            </a:pPr>
            <a:r>
              <a:rPr lang="ko" sz="1200" b="1">
                <a:solidFill>
                  <a:srgbClr val="44546A"/>
                </a:solidFill>
                <a:latin typeface="Noto Sans KR"/>
                <a:ea typeface="Noto Sans KR"/>
                <a:cs typeface="Noto Sans KR"/>
                <a:sym typeface="Noto Sans KR"/>
              </a:rPr>
              <a:t>Image Classification</a:t>
            </a:r>
            <a:endParaRPr sz="1200" b="1" i="0" u="none" strike="noStrike" cap="none">
              <a:solidFill>
                <a:srgbClr val="44546A"/>
              </a:solidFill>
              <a:latin typeface="Noto Sans KR"/>
              <a:ea typeface="Noto Sans KR"/>
              <a:cs typeface="Noto Sans KR"/>
              <a:sym typeface="Noto Sans KR"/>
            </a:endParaRPr>
          </a:p>
        </p:txBody>
      </p:sp>
      <p:sp>
        <p:nvSpPr>
          <p:cNvPr id="1209" name="Google Shape;1209;p83"/>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96"/>
                                        </p:tgtEl>
                                      </p:cBhvr>
                                    </p:animEffect>
                                    <p:set>
                                      <p:cBhvr>
                                        <p:cTn id="7" dur="1" fill="hold">
                                          <p:stCondLst>
                                            <p:cond delay="1000"/>
                                          </p:stCondLst>
                                        </p:cTn>
                                        <p:tgtEl>
                                          <p:spTgt spid="119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grpSp>
        <p:nvGrpSpPr>
          <p:cNvPr id="1214" name="Google Shape;1214;p84"/>
          <p:cNvGrpSpPr/>
          <p:nvPr/>
        </p:nvGrpSpPr>
        <p:grpSpPr>
          <a:xfrm>
            <a:off x="159584" y="177763"/>
            <a:ext cx="8857869" cy="4809744"/>
            <a:chOff x="212779" y="237018"/>
            <a:chExt cx="11810492" cy="6412992"/>
          </a:xfrm>
        </p:grpSpPr>
        <p:sp>
          <p:nvSpPr>
            <p:cNvPr id="1215" name="Google Shape;1215;p84"/>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216" name="Google Shape;1216;p84"/>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217" name="Google Shape;1217;p84"/>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218" name="Google Shape;1218;p84"/>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219" name="Google Shape;1219;p84"/>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220" name="Google Shape;1220;p84"/>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221" name="Google Shape;1221;p84"/>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lvl="0" indent="0" algn="l" rtl="0">
                <a:spcBef>
                  <a:spcPts val="0"/>
                </a:spcBef>
                <a:spcAft>
                  <a:spcPts val="0"/>
                </a:spcAft>
                <a:buClr>
                  <a:schemeClr val="dk1"/>
                </a:buClr>
                <a:buSzPts val="800"/>
                <a:buFont typeface="Arial"/>
                <a:buNone/>
              </a:pPr>
              <a:endParaRPr sz="1700">
                <a:solidFill>
                  <a:schemeClr val="dk1"/>
                </a:solidFill>
                <a:latin typeface="Do Hyeon"/>
                <a:ea typeface="Do Hyeon"/>
                <a:cs typeface="Do Hyeon"/>
                <a:sym typeface="Do Hyeon"/>
              </a:endParaRPr>
            </a:p>
          </p:txBody>
        </p:sp>
        <p:cxnSp>
          <p:nvCxnSpPr>
            <p:cNvPr id="1222" name="Google Shape;1222;p84"/>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223" name="Google Shape;1223;p84"/>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pic>
        <p:nvPicPr>
          <p:cNvPr id="1224" name="Google Shape;1224;p84"/>
          <p:cNvPicPr preferRelativeResize="0"/>
          <p:nvPr/>
        </p:nvPicPr>
        <p:blipFill rotWithShape="1">
          <a:blip r:embed="rId3">
            <a:alphaModFix/>
          </a:blip>
          <a:srcRect l="2814" t="2486" r="3979"/>
          <a:stretch/>
        </p:blipFill>
        <p:spPr>
          <a:xfrm>
            <a:off x="341906" y="2000456"/>
            <a:ext cx="4310420" cy="2573982"/>
          </a:xfrm>
          <a:prstGeom prst="rect">
            <a:avLst/>
          </a:prstGeom>
          <a:noFill/>
          <a:ln>
            <a:noFill/>
          </a:ln>
        </p:spPr>
      </p:pic>
      <p:sp>
        <p:nvSpPr>
          <p:cNvPr id="1225" name="Google Shape;1225;p84"/>
          <p:cNvSpPr txBox="1"/>
          <p:nvPr/>
        </p:nvSpPr>
        <p:spPr>
          <a:xfrm>
            <a:off x="512719" y="1397213"/>
            <a:ext cx="2460600" cy="547800"/>
          </a:xfrm>
          <a:prstGeom prst="rect">
            <a:avLst/>
          </a:prstGeom>
          <a:noFill/>
          <a:ln>
            <a:noFill/>
          </a:ln>
        </p:spPr>
        <p:txBody>
          <a:bodyPr spcFirstLastPara="1" wrap="square" lIns="68575" tIns="68575" rIns="68575" bIns="68575" anchor="t" anchorCtr="0">
            <a:normAutofit fontScale="92500"/>
          </a:bodyPr>
          <a:lstStyle/>
          <a:p>
            <a:pPr marL="0" lvl="0" indent="0" algn="l" rtl="0">
              <a:spcBef>
                <a:spcPts val="0"/>
              </a:spcBef>
              <a:spcAft>
                <a:spcPts val="0"/>
              </a:spcAft>
              <a:buNone/>
            </a:pPr>
            <a:r>
              <a:rPr lang="ko" sz="2100" b="1">
                <a:solidFill>
                  <a:srgbClr val="000000"/>
                </a:solidFill>
                <a:latin typeface="Noto Sans KR"/>
                <a:ea typeface="Noto Sans KR"/>
                <a:cs typeface="Noto Sans KR"/>
                <a:sym typeface="Noto Sans KR"/>
              </a:rPr>
              <a:t>Optimizer - Adam</a:t>
            </a:r>
            <a:endParaRPr sz="1000" b="1">
              <a:solidFill>
                <a:srgbClr val="000000"/>
              </a:solidFill>
              <a:latin typeface="Noto Sans KR"/>
              <a:ea typeface="Noto Sans KR"/>
              <a:cs typeface="Noto Sans KR"/>
              <a:sym typeface="Noto Sans KR"/>
            </a:endParaRPr>
          </a:p>
        </p:txBody>
      </p:sp>
      <p:graphicFrame>
        <p:nvGraphicFramePr>
          <p:cNvPr id="1226" name="Google Shape;1226;p84"/>
          <p:cNvGraphicFramePr/>
          <p:nvPr/>
        </p:nvGraphicFramePr>
        <p:xfrm>
          <a:off x="4973794" y="2411816"/>
          <a:ext cx="3000000" cy="3000000"/>
        </p:xfrm>
        <a:graphic>
          <a:graphicData uri="http://schemas.openxmlformats.org/drawingml/2006/table">
            <a:tbl>
              <a:tblPr>
                <a:noFill/>
                <a:tableStyleId>{9687BA5B-207D-4504-9A98-20DCCDC27F9E}</a:tableStyleId>
              </a:tblPr>
              <a:tblGrid>
                <a:gridCol w="764250">
                  <a:extLst>
                    <a:ext uri="{9D8B030D-6E8A-4147-A177-3AD203B41FA5}">
                      <a16:colId xmlns:a16="http://schemas.microsoft.com/office/drawing/2014/main" val="20000"/>
                    </a:ext>
                  </a:extLst>
                </a:gridCol>
                <a:gridCol w="718275">
                  <a:extLst>
                    <a:ext uri="{9D8B030D-6E8A-4147-A177-3AD203B41FA5}">
                      <a16:colId xmlns:a16="http://schemas.microsoft.com/office/drawing/2014/main" val="20001"/>
                    </a:ext>
                  </a:extLst>
                </a:gridCol>
                <a:gridCol w="572075">
                  <a:extLst>
                    <a:ext uri="{9D8B030D-6E8A-4147-A177-3AD203B41FA5}">
                      <a16:colId xmlns:a16="http://schemas.microsoft.com/office/drawing/2014/main" val="20002"/>
                    </a:ext>
                  </a:extLst>
                </a:gridCol>
                <a:gridCol w="733550">
                  <a:extLst>
                    <a:ext uri="{9D8B030D-6E8A-4147-A177-3AD203B41FA5}">
                      <a16:colId xmlns:a16="http://schemas.microsoft.com/office/drawing/2014/main" val="20003"/>
                    </a:ext>
                  </a:extLst>
                </a:gridCol>
                <a:gridCol w="605750">
                  <a:extLst>
                    <a:ext uri="{9D8B030D-6E8A-4147-A177-3AD203B41FA5}">
                      <a16:colId xmlns:a16="http://schemas.microsoft.com/office/drawing/2014/main" val="20004"/>
                    </a:ext>
                  </a:extLst>
                </a:gridCol>
              </a:tblGrid>
              <a:tr h="276275">
                <a:tc>
                  <a:txBody>
                    <a:bodyPr/>
                    <a:lstStyle/>
                    <a:p>
                      <a:pPr marL="0" lvl="0" indent="0" algn="ctr" rtl="0">
                        <a:spcBef>
                          <a:spcPts val="0"/>
                        </a:spcBef>
                        <a:spcAft>
                          <a:spcPts val="0"/>
                        </a:spcAft>
                        <a:buNone/>
                      </a:pPr>
                      <a:endParaRPr sz="1000">
                        <a:latin typeface="Noto Sans KR"/>
                        <a:ea typeface="Noto Sans KR"/>
                        <a:cs typeface="Noto Sans KR"/>
                        <a:sym typeface="Noto Sans KR"/>
                      </a:endParaRPr>
                    </a:p>
                  </a:txBody>
                  <a:tcPr marL="68575" marR="68575" marT="68575" marB="68575"/>
                </a:tc>
                <a:tc>
                  <a:txBody>
                    <a:bodyPr/>
                    <a:lstStyle/>
                    <a:p>
                      <a:pPr marL="0" lvl="0" indent="0" algn="ctr" rtl="0">
                        <a:spcBef>
                          <a:spcPts val="0"/>
                        </a:spcBef>
                        <a:spcAft>
                          <a:spcPts val="0"/>
                        </a:spcAft>
                        <a:buNone/>
                      </a:pPr>
                      <a:r>
                        <a:rPr lang="ko" sz="1000">
                          <a:latin typeface="Noto Sans KR"/>
                          <a:ea typeface="Noto Sans KR"/>
                          <a:cs typeface="Noto Sans KR"/>
                          <a:sym typeface="Noto Sans KR"/>
                        </a:rPr>
                        <a:t>RMSprop</a:t>
                      </a:r>
                      <a:endParaRPr sz="1000">
                        <a:latin typeface="Noto Sans KR"/>
                        <a:ea typeface="Noto Sans KR"/>
                        <a:cs typeface="Noto Sans KR"/>
                        <a:sym typeface="Noto Sans KR"/>
                      </a:endParaRPr>
                    </a:p>
                  </a:txBody>
                  <a:tcPr marL="68575" marR="68575" marT="68575" marB="6857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000">
                          <a:latin typeface="Noto Sans KR"/>
                          <a:ea typeface="Noto Sans KR"/>
                          <a:cs typeface="Noto Sans KR"/>
                          <a:sym typeface="Noto Sans KR"/>
                        </a:rPr>
                        <a:t>Adam</a:t>
                      </a:r>
                      <a:endParaRPr sz="1000">
                        <a:latin typeface="Noto Sans KR"/>
                        <a:ea typeface="Noto Sans KR"/>
                        <a:cs typeface="Noto Sans KR"/>
                        <a:sym typeface="Noto Sans KR"/>
                      </a:endParaRPr>
                    </a:p>
                  </a:txBody>
                  <a:tcPr marL="68575" marR="68575" marT="68575" marB="68575"/>
                </a:tc>
                <a:tc>
                  <a:txBody>
                    <a:bodyPr/>
                    <a:lstStyle/>
                    <a:p>
                      <a:pPr marL="0" lvl="0" indent="0" algn="ctr" rtl="0">
                        <a:spcBef>
                          <a:spcPts val="0"/>
                        </a:spcBef>
                        <a:spcAft>
                          <a:spcPts val="0"/>
                        </a:spcAft>
                        <a:buNone/>
                      </a:pPr>
                      <a:r>
                        <a:rPr lang="ko" sz="1000">
                          <a:latin typeface="Noto Sans KR"/>
                          <a:ea typeface="Noto Sans KR"/>
                          <a:cs typeface="Noto Sans KR"/>
                          <a:sym typeface="Noto Sans KR"/>
                        </a:rPr>
                        <a:t>RMSprop</a:t>
                      </a:r>
                      <a:endParaRPr sz="1000">
                        <a:latin typeface="Noto Sans KR"/>
                        <a:ea typeface="Noto Sans KR"/>
                        <a:cs typeface="Noto Sans KR"/>
                        <a:sym typeface="Noto Sans KR"/>
                      </a:endParaRPr>
                    </a:p>
                  </a:txBody>
                  <a:tcPr marL="68575" marR="68575" marT="68575" marB="6857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000">
                          <a:latin typeface="Noto Sans KR"/>
                          <a:ea typeface="Noto Sans KR"/>
                          <a:cs typeface="Noto Sans KR"/>
                          <a:sym typeface="Noto Sans KR"/>
                        </a:rPr>
                        <a:t>Adam</a:t>
                      </a:r>
                      <a:endParaRPr sz="1000">
                        <a:latin typeface="Noto Sans KR"/>
                        <a:ea typeface="Noto Sans KR"/>
                        <a:cs typeface="Noto Sans KR"/>
                        <a:sym typeface="Noto Sans KR"/>
                      </a:endParaRPr>
                    </a:p>
                  </a:txBody>
                  <a:tcPr marL="68575" marR="68575" marT="68575" marB="68575"/>
                </a:tc>
                <a:extLst>
                  <a:ext uri="{0D108BD9-81ED-4DB2-BD59-A6C34878D82A}">
                    <a16:rowId xmlns:a16="http://schemas.microsoft.com/office/drawing/2014/main" val="10000"/>
                  </a:ext>
                </a:extLst>
              </a:tr>
              <a:tr h="276275">
                <a:tc>
                  <a:txBody>
                    <a:bodyPr/>
                    <a:lstStyle/>
                    <a:p>
                      <a:pPr marL="0" lvl="0" indent="0" algn="ctr" rtl="0">
                        <a:spcBef>
                          <a:spcPts val="0"/>
                        </a:spcBef>
                        <a:spcAft>
                          <a:spcPts val="0"/>
                        </a:spcAft>
                        <a:buNone/>
                      </a:pPr>
                      <a:endParaRPr sz="1000">
                        <a:latin typeface="Noto Sans KR"/>
                        <a:ea typeface="Noto Sans KR"/>
                        <a:cs typeface="Noto Sans KR"/>
                        <a:sym typeface="Noto Sans KR"/>
                      </a:endParaRPr>
                    </a:p>
                  </a:txBody>
                  <a:tcPr marL="68575" marR="68575" marT="68575" marB="6857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ko" sz="1000">
                          <a:latin typeface="Noto Sans KR"/>
                          <a:ea typeface="Noto Sans KR"/>
                          <a:cs typeface="Noto Sans KR"/>
                          <a:sym typeface="Noto Sans KR"/>
                        </a:rPr>
                        <a:t>pre_train_network</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ko-KR"/>
                    </a:p>
                  </a:txBody>
                  <a:tcPr/>
                </a:tc>
                <a:tc gridSpan="2">
                  <a:txBody>
                    <a:bodyPr/>
                    <a:lstStyle/>
                    <a:p>
                      <a:pPr marL="0" lvl="0" indent="0" algn="ctr" rtl="0">
                        <a:spcBef>
                          <a:spcPts val="0"/>
                        </a:spcBef>
                        <a:spcAft>
                          <a:spcPts val="0"/>
                        </a:spcAft>
                        <a:buNone/>
                      </a:pPr>
                      <a:r>
                        <a:rPr lang="ko" sz="1000">
                          <a:latin typeface="Noto Sans KR"/>
                          <a:ea typeface="Noto Sans KR"/>
                          <a:cs typeface="Noto Sans KR"/>
                          <a:sym typeface="Noto Sans KR"/>
                        </a:rPr>
                        <a:t>fine_tuning</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ko-KR"/>
                    </a:p>
                  </a:txBody>
                  <a:tcPr/>
                </a:tc>
                <a:extLst>
                  <a:ext uri="{0D108BD9-81ED-4DB2-BD59-A6C34878D82A}">
                    <a16:rowId xmlns:a16="http://schemas.microsoft.com/office/drawing/2014/main" val="10001"/>
                  </a:ext>
                </a:extLst>
              </a:tr>
              <a:tr h="276275">
                <a:tc>
                  <a:txBody>
                    <a:bodyPr/>
                    <a:lstStyle/>
                    <a:p>
                      <a:pPr marL="0" lvl="0" indent="0" algn="ctr" rtl="0">
                        <a:spcBef>
                          <a:spcPts val="0"/>
                        </a:spcBef>
                        <a:spcAft>
                          <a:spcPts val="0"/>
                        </a:spcAft>
                        <a:buNone/>
                      </a:pPr>
                      <a:r>
                        <a:rPr lang="ko" sz="1000">
                          <a:latin typeface="Noto Sans KR"/>
                          <a:ea typeface="Noto Sans KR"/>
                          <a:cs typeface="Noto Sans KR"/>
                          <a:sym typeface="Noto Sans KR"/>
                        </a:rPr>
                        <a:t>loss</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000000"/>
                          </a:solidFill>
                          <a:highlight>
                            <a:srgbClr val="FFFFFF"/>
                          </a:highlight>
                          <a:latin typeface="Noto Sans KR"/>
                          <a:ea typeface="Noto Sans KR"/>
                          <a:cs typeface="Noto Sans KR"/>
                          <a:sym typeface="Noto Sans KR"/>
                        </a:rPr>
                        <a:t>0.0876</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0.0616</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000000"/>
                          </a:solidFill>
                          <a:highlight>
                            <a:srgbClr val="FFFFFF"/>
                          </a:highlight>
                          <a:latin typeface="Noto Sans KR"/>
                          <a:ea typeface="Noto Sans KR"/>
                          <a:cs typeface="Noto Sans KR"/>
                          <a:sym typeface="Noto Sans KR"/>
                        </a:rPr>
                        <a:t>0.0122</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0.0035</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276275">
                <a:tc>
                  <a:txBody>
                    <a:bodyPr/>
                    <a:lstStyle/>
                    <a:p>
                      <a:pPr marL="0" lvl="0" indent="0" algn="ctr" rtl="0">
                        <a:spcBef>
                          <a:spcPts val="0"/>
                        </a:spcBef>
                        <a:spcAft>
                          <a:spcPts val="0"/>
                        </a:spcAft>
                        <a:buNone/>
                      </a:pPr>
                      <a:r>
                        <a:rPr lang="ko" sz="1000">
                          <a:latin typeface="Noto Sans KR"/>
                          <a:ea typeface="Noto Sans KR"/>
                          <a:cs typeface="Noto Sans KR"/>
                          <a:sym typeface="Noto Sans KR"/>
                        </a:rPr>
                        <a:t>accuracy</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000000"/>
                          </a:solidFill>
                          <a:highlight>
                            <a:srgbClr val="FFFFFF"/>
                          </a:highlight>
                          <a:latin typeface="Noto Sans KR"/>
                          <a:ea typeface="Noto Sans KR"/>
                          <a:cs typeface="Noto Sans KR"/>
                          <a:sym typeface="Noto Sans KR"/>
                        </a:rPr>
                        <a:t>0.9659</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0.9739</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0.9990</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 sz="1000">
                          <a:latin typeface="Noto Sans KR"/>
                          <a:ea typeface="Noto Sans KR"/>
                          <a:cs typeface="Noto Sans KR"/>
                          <a:sym typeface="Noto Sans KR"/>
                        </a:rPr>
                        <a:t>0.9658</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276275">
                <a:tc>
                  <a:txBody>
                    <a:bodyPr/>
                    <a:lstStyle/>
                    <a:p>
                      <a:pPr marL="0" lvl="0" indent="0" algn="ctr" rtl="0">
                        <a:spcBef>
                          <a:spcPts val="0"/>
                        </a:spcBef>
                        <a:spcAft>
                          <a:spcPts val="0"/>
                        </a:spcAft>
                        <a:buNone/>
                      </a:pPr>
                      <a:r>
                        <a:rPr lang="ko" sz="1000">
                          <a:latin typeface="Noto Sans KR"/>
                          <a:ea typeface="Noto Sans KR"/>
                          <a:cs typeface="Noto Sans KR"/>
                          <a:sym typeface="Noto Sans KR"/>
                        </a:rPr>
                        <a:t>val_loss</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000000"/>
                          </a:solidFill>
                          <a:highlight>
                            <a:srgbClr val="FFFFFF"/>
                          </a:highlight>
                          <a:latin typeface="Noto Sans KR"/>
                          <a:ea typeface="Noto Sans KR"/>
                          <a:cs typeface="Noto Sans KR"/>
                          <a:sym typeface="Noto Sans KR"/>
                        </a:rPr>
                        <a:t>0.1673</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0.1461</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000000"/>
                          </a:solidFill>
                          <a:highlight>
                            <a:srgbClr val="FFFFFF"/>
                          </a:highlight>
                          <a:latin typeface="Noto Sans KR"/>
                          <a:ea typeface="Noto Sans KR"/>
                          <a:cs typeface="Noto Sans KR"/>
                          <a:sym typeface="Noto Sans KR"/>
                        </a:rPr>
                        <a:t>0.0266</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0.0249</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422525">
                <a:tc>
                  <a:txBody>
                    <a:bodyPr/>
                    <a:lstStyle/>
                    <a:p>
                      <a:pPr marL="0" lvl="0" indent="0" algn="ctr" rtl="0">
                        <a:spcBef>
                          <a:spcPts val="0"/>
                        </a:spcBef>
                        <a:spcAft>
                          <a:spcPts val="0"/>
                        </a:spcAft>
                        <a:buNone/>
                      </a:pPr>
                      <a:r>
                        <a:rPr lang="ko" sz="1000">
                          <a:latin typeface="Noto Sans KR"/>
                          <a:ea typeface="Noto Sans KR"/>
                          <a:cs typeface="Noto Sans KR"/>
                          <a:sym typeface="Noto Sans KR"/>
                        </a:rPr>
                        <a:t>val_</a:t>
                      </a:r>
                      <a:endParaRPr sz="1000">
                        <a:latin typeface="Noto Sans KR"/>
                        <a:ea typeface="Noto Sans KR"/>
                        <a:cs typeface="Noto Sans KR"/>
                        <a:sym typeface="Noto Sans KR"/>
                      </a:endParaRPr>
                    </a:p>
                    <a:p>
                      <a:pPr marL="0" lvl="0" indent="0" algn="ctr" rtl="0">
                        <a:spcBef>
                          <a:spcPts val="0"/>
                        </a:spcBef>
                        <a:spcAft>
                          <a:spcPts val="0"/>
                        </a:spcAft>
                        <a:buNone/>
                      </a:pPr>
                      <a:r>
                        <a:rPr lang="ko" sz="1000">
                          <a:latin typeface="Noto Sans KR"/>
                          <a:ea typeface="Noto Sans KR"/>
                          <a:cs typeface="Noto Sans KR"/>
                          <a:sym typeface="Noto Sans KR"/>
                        </a:rPr>
                        <a:t>accuracy</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000000"/>
                          </a:solidFill>
                          <a:highlight>
                            <a:srgbClr val="FFFFFF"/>
                          </a:highlight>
                          <a:latin typeface="Noto Sans KR"/>
                          <a:ea typeface="Noto Sans KR"/>
                          <a:cs typeface="Noto Sans KR"/>
                          <a:sym typeface="Noto Sans KR"/>
                        </a:rPr>
                        <a:t>0.8929</a:t>
                      </a:r>
                      <a:endParaRPr sz="1000">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FF0000"/>
                          </a:solidFill>
                          <a:highlight>
                            <a:srgbClr val="FFFFFF"/>
                          </a:highlight>
                          <a:latin typeface="Noto Sans KR"/>
                          <a:ea typeface="Noto Sans KR"/>
                          <a:cs typeface="Noto Sans KR"/>
                          <a:sym typeface="Noto Sans KR"/>
                        </a:rPr>
                        <a:t>0.9107</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lnSpc>
                          <a:spcPct val="115000"/>
                        </a:lnSpc>
                        <a:spcBef>
                          <a:spcPts val="0"/>
                        </a:spcBef>
                        <a:spcAft>
                          <a:spcPts val="0"/>
                        </a:spcAft>
                        <a:buClr>
                          <a:srgbClr val="000000"/>
                        </a:buClr>
                        <a:buSzPts val="800"/>
                        <a:buFont typeface="Arial"/>
                        <a:buNone/>
                      </a:pPr>
                      <a:r>
                        <a:rPr lang="ko" sz="1000">
                          <a:solidFill>
                            <a:srgbClr val="FF0000"/>
                          </a:solidFill>
                          <a:highlight>
                            <a:srgbClr val="FFFFFF"/>
                          </a:highlight>
                          <a:latin typeface="Noto Sans KR"/>
                          <a:ea typeface="Noto Sans KR"/>
                          <a:cs typeface="Noto Sans KR"/>
                          <a:sym typeface="Noto Sans KR"/>
                        </a:rPr>
                        <a:t>0.9821</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 sz="1000">
                          <a:solidFill>
                            <a:srgbClr val="FF0000"/>
                          </a:solidFill>
                          <a:highlight>
                            <a:srgbClr val="FFFFFF"/>
                          </a:highlight>
                          <a:latin typeface="Noto Sans KR"/>
                          <a:ea typeface="Noto Sans KR"/>
                          <a:cs typeface="Noto Sans KR"/>
                          <a:sym typeface="Noto Sans KR"/>
                        </a:rPr>
                        <a:t>0.9821</a:t>
                      </a:r>
                      <a:endParaRPr sz="1000">
                        <a:solidFill>
                          <a:srgbClr val="FF0000"/>
                        </a:solidFill>
                        <a:latin typeface="Noto Sans KR"/>
                        <a:ea typeface="Noto Sans KR"/>
                        <a:cs typeface="Noto Sans KR"/>
                        <a:sym typeface="Noto Sans KR"/>
                      </a:endParaRPr>
                    </a:p>
                  </a:txBody>
                  <a:tcPr marL="68575" marR="68575" marT="68575" marB="6857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1227" name="Google Shape;1227;p84"/>
          <p:cNvSpPr txBox="1"/>
          <p:nvPr/>
        </p:nvSpPr>
        <p:spPr>
          <a:xfrm>
            <a:off x="5798452" y="2000450"/>
            <a:ext cx="1777800" cy="3540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400">
                <a:solidFill>
                  <a:srgbClr val="000000"/>
                </a:solidFill>
                <a:latin typeface="Noto Sans KR"/>
                <a:ea typeface="Noto Sans KR"/>
                <a:cs typeface="Noto Sans KR"/>
                <a:sym typeface="Noto Sans KR"/>
              </a:rPr>
              <a:t>RMSprop vs </a:t>
            </a:r>
            <a:r>
              <a:rPr lang="ko" sz="1400">
                <a:solidFill>
                  <a:srgbClr val="0000FF"/>
                </a:solidFill>
                <a:latin typeface="Noto Sans KR"/>
                <a:ea typeface="Noto Sans KR"/>
                <a:cs typeface="Noto Sans KR"/>
                <a:sym typeface="Noto Sans KR"/>
              </a:rPr>
              <a:t>Adam</a:t>
            </a:r>
            <a:endParaRPr sz="1400">
              <a:solidFill>
                <a:srgbClr val="0000FF"/>
              </a:solidFill>
              <a:latin typeface="Noto Sans KR"/>
              <a:ea typeface="Noto Sans KR"/>
              <a:cs typeface="Noto Sans KR"/>
              <a:sym typeface="Noto Sans KR"/>
            </a:endParaRPr>
          </a:p>
        </p:txBody>
      </p:sp>
      <p:sp>
        <p:nvSpPr>
          <p:cNvPr id="1228" name="Google Shape;1228;p84"/>
          <p:cNvSpPr txBox="1"/>
          <p:nvPr/>
        </p:nvSpPr>
        <p:spPr>
          <a:xfrm>
            <a:off x="4892025" y="1095000"/>
            <a:ext cx="3393900" cy="7233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300" b="1">
                <a:solidFill>
                  <a:srgbClr val="000000"/>
                </a:solidFill>
                <a:latin typeface="Noto Sans KR"/>
                <a:ea typeface="Noto Sans KR"/>
                <a:cs typeface="Noto Sans KR"/>
                <a:sym typeface="Noto Sans KR"/>
              </a:rPr>
              <a:t>Optimizer란? </a:t>
            </a:r>
            <a:endParaRPr sz="1300" b="1">
              <a:solidFill>
                <a:srgbClr val="000000"/>
              </a:solidFill>
              <a:latin typeface="Noto Sans KR"/>
              <a:ea typeface="Noto Sans KR"/>
              <a:cs typeface="Noto Sans KR"/>
              <a:sym typeface="Noto Sans KR"/>
            </a:endParaRPr>
          </a:p>
          <a:p>
            <a:pPr marL="0" lvl="0" indent="0" algn="l" rtl="0">
              <a:spcBef>
                <a:spcPts val="0"/>
              </a:spcBef>
              <a:spcAft>
                <a:spcPts val="0"/>
              </a:spcAft>
              <a:buNone/>
            </a:pPr>
            <a:endParaRPr sz="300">
              <a:solidFill>
                <a:srgbClr val="000000"/>
              </a:solidFill>
              <a:latin typeface="Noto Sans KR"/>
              <a:ea typeface="Noto Sans KR"/>
              <a:cs typeface="Noto Sans KR"/>
              <a:sym typeface="Noto Sans KR"/>
            </a:endParaRPr>
          </a:p>
          <a:p>
            <a:pPr marL="0" lvl="0" indent="0" algn="l" rtl="0">
              <a:spcBef>
                <a:spcPts val="0"/>
              </a:spcBef>
              <a:spcAft>
                <a:spcPts val="0"/>
              </a:spcAft>
              <a:buNone/>
            </a:pPr>
            <a:r>
              <a:rPr lang="ko" sz="1100">
                <a:solidFill>
                  <a:srgbClr val="000000"/>
                </a:solidFill>
                <a:latin typeface="Noto Sans KR"/>
                <a:ea typeface="Noto Sans KR"/>
                <a:cs typeface="Noto Sans KR"/>
                <a:sym typeface="Noto Sans KR"/>
              </a:rPr>
              <a:t>모델을 학습 할 때 데이터의 실제 결과와 모델이 예측한 결과의 차이를 최소화하는 역할</a:t>
            </a:r>
            <a:endParaRPr sz="800">
              <a:solidFill>
                <a:srgbClr val="000000"/>
              </a:solidFill>
              <a:latin typeface="Noto Sans KR"/>
              <a:ea typeface="Noto Sans KR"/>
              <a:cs typeface="Noto Sans KR"/>
              <a:sym typeface="Noto Sans KR"/>
            </a:endParaRPr>
          </a:p>
        </p:txBody>
      </p:sp>
      <p:sp>
        <p:nvSpPr>
          <p:cNvPr id="1229" name="Google Shape;1229;p84"/>
          <p:cNvSpPr/>
          <p:nvPr/>
        </p:nvSpPr>
        <p:spPr>
          <a:xfrm>
            <a:off x="6456325" y="2990925"/>
            <a:ext cx="572100" cy="131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4"/>
          <p:cNvSpPr/>
          <p:nvPr/>
        </p:nvSpPr>
        <p:spPr>
          <a:xfrm>
            <a:off x="7761950" y="2990925"/>
            <a:ext cx="605700" cy="131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4"/>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(CNN - Optimizer 선정)</a:t>
            </a:r>
            <a:endParaRPr sz="2000" b="1">
              <a:solidFill>
                <a:schemeClr val="dk1"/>
              </a:solidFill>
              <a:latin typeface="Do Hyeon"/>
              <a:ea typeface="Do Hyeon"/>
              <a:cs typeface="Do Hyeon"/>
              <a:sym typeface="Do Hyeon"/>
            </a:endParaRPr>
          </a:p>
        </p:txBody>
      </p:sp>
      <p:sp>
        <p:nvSpPr>
          <p:cNvPr id="1232" name="Google Shape;1232;p84"/>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
                                        </p:tgtEl>
                                        <p:attrNameLst>
                                          <p:attrName>style.visibility</p:attrName>
                                        </p:attrNameLst>
                                      </p:cBhvr>
                                      <p:to>
                                        <p:strVal val="visible"/>
                                      </p:to>
                                    </p:set>
                                    <p:animEffect transition="in" filter="fade">
                                      <p:cBhvr>
                                        <p:cTn id="7" dur="1000"/>
                                        <p:tgtEl>
                                          <p:spTgt spid="1229"/>
                                        </p:tgtEl>
                                      </p:cBhvr>
                                    </p:animEffect>
                                  </p:childTnLst>
                                </p:cTn>
                              </p:par>
                              <p:par>
                                <p:cTn id="8" presetID="10" presetClass="entr" presetSubtype="0" fill="hold" nodeType="withEffect">
                                  <p:stCondLst>
                                    <p:cond delay="0"/>
                                  </p:stCondLst>
                                  <p:childTnLst>
                                    <p:set>
                                      <p:cBhvr>
                                        <p:cTn id="9" dur="1" fill="hold">
                                          <p:stCondLst>
                                            <p:cond delay="0"/>
                                          </p:stCondLst>
                                        </p:cTn>
                                        <p:tgtEl>
                                          <p:spTgt spid="1230"/>
                                        </p:tgtEl>
                                        <p:attrNameLst>
                                          <p:attrName>style.visibility</p:attrName>
                                        </p:attrNameLst>
                                      </p:cBhvr>
                                      <p:to>
                                        <p:strVal val="visible"/>
                                      </p:to>
                                    </p:set>
                                    <p:animEffect transition="in" filter="fade">
                                      <p:cBhvr>
                                        <p:cTn id="10" dur="1000"/>
                                        <p:tgtEl>
                                          <p:spTgt spid="1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grpSp>
        <p:nvGrpSpPr>
          <p:cNvPr id="1237" name="Google Shape;1237;p85"/>
          <p:cNvGrpSpPr/>
          <p:nvPr/>
        </p:nvGrpSpPr>
        <p:grpSpPr>
          <a:xfrm>
            <a:off x="159584" y="177763"/>
            <a:ext cx="8857869" cy="4809744"/>
            <a:chOff x="212779" y="237018"/>
            <a:chExt cx="11810492" cy="6412992"/>
          </a:xfrm>
        </p:grpSpPr>
        <p:sp>
          <p:nvSpPr>
            <p:cNvPr id="1238" name="Google Shape;1238;p85"/>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239" name="Google Shape;1239;p85"/>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240" name="Google Shape;1240;p85"/>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241" name="Google Shape;1241;p85"/>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242" name="Google Shape;1242;p85"/>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243" name="Google Shape;1243;p85"/>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244" name="Google Shape;1244;p85"/>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lvl="0" indent="0" algn="l" rtl="0">
                <a:spcBef>
                  <a:spcPts val="0"/>
                </a:spcBef>
                <a:spcAft>
                  <a:spcPts val="0"/>
                </a:spcAft>
                <a:buClr>
                  <a:schemeClr val="dk1"/>
                </a:buClr>
                <a:buSzPts val="800"/>
                <a:buFont typeface="Arial"/>
                <a:buNone/>
              </a:pPr>
              <a:endParaRPr sz="1700">
                <a:solidFill>
                  <a:schemeClr val="dk1"/>
                </a:solidFill>
                <a:latin typeface="Do Hyeon"/>
                <a:ea typeface="Do Hyeon"/>
                <a:cs typeface="Do Hyeon"/>
                <a:sym typeface="Do Hyeon"/>
              </a:endParaRPr>
            </a:p>
          </p:txBody>
        </p:sp>
        <p:cxnSp>
          <p:nvCxnSpPr>
            <p:cNvPr id="1245" name="Google Shape;1245;p85"/>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246" name="Google Shape;1246;p85"/>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sp>
        <p:nvSpPr>
          <p:cNvPr id="1247" name="Google Shape;1247;p85"/>
          <p:cNvSpPr txBox="1"/>
          <p:nvPr/>
        </p:nvSpPr>
        <p:spPr>
          <a:xfrm>
            <a:off x="497650" y="3472750"/>
            <a:ext cx="1637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900">
                <a:latin typeface="Do Hyeon"/>
                <a:ea typeface="Do Hyeon"/>
                <a:cs typeface="Do Hyeon"/>
                <a:sym typeface="Do Hyeon"/>
              </a:rPr>
              <a:t>차량 번호판</a:t>
            </a:r>
            <a:endParaRPr sz="1900">
              <a:latin typeface="Do Hyeon"/>
              <a:ea typeface="Do Hyeon"/>
              <a:cs typeface="Do Hyeon"/>
              <a:sym typeface="Do Hyeon"/>
            </a:endParaRPr>
          </a:p>
        </p:txBody>
      </p:sp>
      <p:sp>
        <p:nvSpPr>
          <p:cNvPr id="1248" name="Google Shape;1248;p85"/>
          <p:cNvSpPr txBox="1"/>
          <p:nvPr/>
        </p:nvSpPr>
        <p:spPr>
          <a:xfrm>
            <a:off x="380525" y="858788"/>
            <a:ext cx="289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Do Hyeon"/>
              <a:ea typeface="Do Hyeon"/>
              <a:cs typeface="Do Hyeon"/>
              <a:sym typeface="Do Hyeon"/>
            </a:endParaRPr>
          </a:p>
        </p:txBody>
      </p:sp>
      <p:pic>
        <p:nvPicPr>
          <p:cNvPr id="1249" name="Google Shape;1249;p85"/>
          <p:cNvPicPr preferRelativeResize="0"/>
          <p:nvPr/>
        </p:nvPicPr>
        <p:blipFill rotWithShape="1">
          <a:blip r:embed="rId3">
            <a:alphaModFix/>
          </a:blip>
          <a:srcRect/>
          <a:stretch/>
        </p:blipFill>
        <p:spPr>
          <a:xfrm>
            <a:off x="2245825" y="1081142"/>
            <a:ext cx="1445739" cy="1395671"/>
          </a:xfrm>
          <a:prstGeom prst="rect">
            <a:avLst/>
          </a:prstGeom>
          <a:noFill/>
          <a:ln>
            <a:noFill/>
          </a:ln>
        </p:spPr>
      </p:pic>
      <p:pic>
        <p:nvPicPr>
          <p:cNvPr id="1250" name="Google Shape;1250;p85"/>
          <p:cNvPicPr preferRelativeResize="0"/>
          <p:nvPr/>
        </p:nvPicPr>
        <p:blipFill rotWithShape="1">
          <a:blip r:embed="rId4">
            <a:alphaModFix/>
          </a:blip>
          <a:srcRect/>
          <a:stretch/>
        </p:blipFill>
        <p:spPr>
          <a:xfrm>
            <a:off x="4166634" y="1072867"/>
            <a:ext cx="1445739" cy="1395671"/>
          </a:xfrm>
          <a:prstGeom prst="rect">
            <a:avLst/>
          </a:prstGeom>
          <a:noFill/>
          <a:ln>
            <a:noFill/>
          </a:ln>
        </p:spPr>
      </p:pic>
      <p:pic>
        <p:nvPicPr>
          <p:cNvPr id="1251" name="Google Shape;1251;p85"/>
          <p:cNvPicPr preferRelativeResize="0"/>
          <p:nvPr/>
        </p:nvPicPr>
        <p:blipFill rotWithShape="1">
          <a:blip r:embed="rId5">
            <a:alphaModFix/>
          </a:blip>
          <a:srcRect/>
          <a:stretch/>
        </p:blipFill>
        <p:spPr>
          <a:xfrm>
            <a:off x="6188067" y="1089388"/>
            <a:ext cx="1452758" cy="1395671"/>
          </a:xfrm>
          <a:prstGeom prst="rect">
            <a:avLst/>
          </a:prstGeom>
          <a:noFill/>
          <a:ln>
            <a:noFill/>
          </a:ln>
        </p:spPr>
      </p:pic>
      <p:pic>
        <p:nvPicPr>
          <p:cNvPr id="1252" name="Google Shape;1252;p85"/>
          <p:cNvPicPr preferRelativeResize="0"/>
          <p:nvPr/>
        </p:nvPicPr>
        <p:blipFill rotWithShape="1">
          <a:blip r:embed="rId6">
            <a:alphaModFix/>
          </a:blip>
          <a:srcRect/>
          <a:stretch/>
        </p:blipFill>
        <p:spPr>
          <a:xfrm>
            <a:off x="4599650" y="3377400"/>
            <a:ext cx="3289250" cy="908500"/>
          </a:xfrm>
          <a:prstGeom prst="rect">
            <a:avLst/>
          </a:prstGeom>
          <a:noFill/>
          <a:ln>
            <a:noFill/>
          </a:ln>
        </p:spPr>
      </p:pic>
      <p:pic>
        <p:nvPicPr>
          <p:cNvPr id="1253" name="Google Shape;1253;p85"/>
          <p:cNvPicPr preferRelativeResize="0"/>
          <p:nvPr/>
        </p:nvPicPr>
        <p:blipFill rotWithShape="1">
          <a:blip r:embed="rId7">
            <a:alphaModFix/>
          </a:blip>
          <a:srcRect/>
          <a:stretch/>
        </p:blipFill>
        <p:spPr>
          <a:xfrm>
            <a:off x="2187000" y="3312061"/>
            <a:ext cx="1809375" cy="1039175"/>
          </a:xfrm>
          <a:prstGeom prst="rect">
            <a:avLst/>
          </a:prstGeom>
          <a:noFill/>
          <a:ln>
            <a:noFill/>
          </a:ln>
        </p:spPr>
      </p:pic>
      <p:sp>
        <p:nvSpPr>
          <p:cNvPr id="1254" name="Google Shape;1254;p85"/>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(Data Gathering)</a:t>
            </a:r>
            <a:endParaRPr sz="2000" b="1">
              <a:solidFill>
                <a:schemeClr val="dk1"/>
              </a:solidFill>
              <a:latin typeface="Do Hyeon"/>
              <a:ea typeface="Do Hyeon"/>
              <a:cs typeface="Do Hyeon"/>
              <a:sym typeface="Do Hyeon"/>
            </a:endParaRPr>
          </a:p>
        </p:txBody>
      </p:sp>
      <p:sp>
        <p:nvSpPr>
          <p:cNvPr id="1255" name="Google Shape;1255;p85"/>
          <p:cNvSpPr txBox="1"/>
          <p:nvPr/>
        </p:nvSpPr>
        <p:spPr>
          <a:xfrm>
            <a:off x="573850" y="1385950"/>
            <a:ext cx="16374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900">
                <a:latin typeface="Do Hyeon"/>
                <a:ea typeface="Do Hyeon"/>
                <a:cs typeface="Do Hyeon"/>
                <a:sym typeface="Do Hyeon"/>
              </a:rPr>
              <a:t>장애인 차량 등록증</a:t>
            </a:r>
            <a:endParaRPr sz="1900">
              <a:latin typeface="Do Hyeon"/>
              <a:ea typeface="Do Hyeon"/>
              <a:cs typeface="Do Hyeon"/>
              <a:sym typeface="Do Hyeon"/>
            </a:endParaRPr>
          </a:p>
        </p:txBody>
      </p:sp>
      <p:sp>
        <p:nvSpPr>
          <p:cNvPr id="1256" name="Google Shape;1256;p85"/>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
        <p:nvSpPr>
          <p:cNvPr id="1257" name="Google Shape;1257;p85"/>
          <p:cNvSpPr/>
          <p:nvPr/>
        </p:nvSpPr>
        <p:spPr>
          <a:xfrm>
            <a:off x="2513600" y="2592950"/>
            <a:ext cx="910200" cy="2886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300"/>
              <a:buFont typeface="Arial"/>
              <a:buNone/>
            </a:pPr>
            <a:r>
              <a:rPr lang="ko" sz="1300">
                <a:solidFill>
                  <a:schemeClr val="dk1"/>
                </a:solidFill>
                <a:latin typeface="Do Hyeon"/>
                <a:ea typeface="Do Hyeon"/>
                <a:cs typeface="Do Hyeon"/>
                <a:sym typeface="Do Hyeon"/>
              </a:rPr>
              <a:t>보호자용</a:t>
            </a:r>
            <a:endParaRPr sz="1200" b="1">
              <a:solidFill>
                <a:srgbClr val="44546A"/>
              </a:solidFill>
              <a:latin typeface="Malgun Gothic"/>
              <a:ea typeface="Malgun Gothic"/>
              <a:cs typeface="Malgun Gothic"/>
              <a:sym typeface="Malgun Gothic"/>
            </a:endParaRPr>
          </a:p>
        </p:txBody>
      </p:sp>
      <p:sp>
        <p:nvSpPr>
          <p:cNvPr id="1258" name="Google Shape;1258;p85"/>
          <p:cNvSpPr/>
          <p:nvPr/>
        </p:nvSpPr>
        <p:spPr>
          <a:xfrm>
            <a:off x="4434400" y="2592950"/>
            <a:ext cx="910200" cy="2886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300"/>
              <a:buFont typeface="Arial"/>
              <a:buNone/>
            </a:pPr>
            <a:r>
              <a:rPr lang="ko" sz="1300">
                <a:solidFill>
                  <a:schemeClr val="dk1"/>
                </a:solidFill>
                <a:latin typeface="Do Hyeon"/>
                <a:ea typeface="Do Hyeon"/>
                <a:cs typeface="Do Hyeon"/>
                <a:sym typeface="Do Hyeon"/>
              </a:rPr>
              <a:t>본인용</a:t>
            </a:r>
            <a:endParaRPr sz="1200" b="1">
              <a:solidFill>
                <a:srgbClr val="44546A"/>
              </a:solidFill>
              <a:latin typeface="Malgun Gothic"/>
              <a:ea typeface="Malgun Gothic"/>
              <a:cs typeface="Malgun Gothic"/>
              <a:sym typeface="Malgun Gothic"/>
            </a:endParaRPr>
          </a:p>
        </p:txBody>
      </p:sp>
      <p:sp>
        <p:nvSpPr>
          <p:cNvPr id="1259" name="Google Shape;1259;p85"/>
          <p:cNvSpPr/>
          <p:nvPr/>
        </p:nvSpPr>
        <p:spPr>
          <a:xfrm>
            <a:off x="6318950" y="2592950"/>
            <a:ext cx="1191000" cy="2886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300"/>
              <a:buFont typeface="Arial"/>
              <a:buNone/>
            </a:pPr>
            <a:r>
              <a:rPr lang="ko" sz="1300">
                <a:solidFill>
                  <a:schemeClr val="dk1"/>
                </a:solidFill>
                <a:latin typeface="Do Hyeon"/>
                <a:ea typeface="Do Hyeon"/>
                <a:cs typeface="Do Hyeon"/>
                <a:sym typeface="Do Hyeon"/>
              </a:rPr>
              <a:t>국가유공자용</a:t>
            </a:r>
            <a:endParaRPr sz="1200" b="1">
              <a:solidFill>
                <a:srgbClr val="44546A"/>
              </a:solidFill>
              <a:latin typeface="Malgun Gothic"/>
              <a:ea typeface="Malgun Gothic"/>
              <a:cs typeface="Malgun Gothic"/>
              <a:sym typeface="Malgun Gothic"/>
            </a:endParaRPr>
          </a:p>
        </p:txBody>
      </p:sp>
      <p:sp>
        <p:nvSpPr>
          <p:cNvPr id="1260" name="Google Shape;1260;p85"/>
          <p:cNvSpPr/>
          <p:nvPr/>
        </p:nvSpPr>
        <p:spPr>
          <a:xfrm>
            <a:off x="2606825" y="4472850"/>
            <a:ext cx="910200" cy="2886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300"/>
              <a:buFont typeface="Arial"/>
              <a:buNone/>
            </a:pPr>
            <a:r>
              <a:rPr lang="ko" sz="1300">
                <a:solidFill>
                  <a:schemeClr val="dk1"/>
                </a:solidFill>
                <a:latin typeface="Do Hyeon"/>
                <a:ea typeface="Do Hyeon"/>
                <a:cs typeface="Do Hyeon"/>
                <a:sym typeface="Do Hyeon"/>
              </a:rPr>
              <a:t>번호판(구)</a:t>
            </a:r>
            <a:endParaRPr sz="1200" b="1">
              <a:solidFill>
                <a:srgbClr val="44546A"/>
              </a:solidFill>
              <a:latin typeface="Malgun Gothic"/>
              <a:ea typeface="Malgun Gothic"/>
              <a:cs typeface="Malgun Gothic"/>
              <a:sym typeface="Malgun Gothic"/>
            </a:endParaRPr>
          </a:p>
        </p:txBody>
      </p:sp>
      <p:sp>
        <p:nvSpPr>
          <p:cNvPr id="1261" name="Google Shape;1261;p85"/>
          <p:cNvSpPr/>
          <p:nvPr/>
        </p:nvSpPr>
        <p:spPr>
          <a:xfrm>
            <a:off x="5959075" y="4472850"/>
            <a:ext cx="910200" cy="2886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300"/>
              <a:buFont typeface="Arial"/>
              <a:buNone/>
            </a:pPr>
            <a:r>
              <a:rPr lang="ko" sz="1300">
                <a:solidFill>
                  <a:schemeClr val="dk1"/>
                </a:solidFill>
                <a:latin typeface="Do Hyeon"/>
                <a:ea typeface="Do Hyeon"/>
                <a:cs typeface="Do Hyeon"/>
                <a:sym typeface="Do Hyeon"/>
              </a:rPr>
              <a:t>번호판(신)</a:t>
            </a:r>
            <a:endParaRPr sz="1200" b="1">
              <a:solidFill>
                <a:srgbClr val="44546A"/>
              </a:solidFill>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grpSp>
        <p:nvGrpSpPr>
          <p:cNvPr id="1266" name="Google Shape;1266;p86"/>
          <p:cNvGrpSpPr/>
          <p:nvPr/>
        </p:nvGrpSpPr>
        <p:grpSpPr>
          <a:xfrm>
            <a:off x="159584" y="177763"/>
            <a:ext cx="8857869" cy="4809744"/>
            <a:chOff x="212779" y="237018"/>
            <a:chExt cx="11810492" cy="6412992"/>
          </a:xfrm>
        </p:grpSpPr>
        <p:sp>
          <p:nvSpPr>
            <p:cNvPr id="1267" name="Google Shape;1267;p8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268" name="Google Shape;1268;p8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269" name="Google Shape;1269;p86"/>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270" name="Google Shape;1270;p8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271" name="Google Shape;1271;p8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272" name="Google Shape;1272;p86"/>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273" name="Google Shape;1273;p86"/>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ko" sz="1500" b="1">
                  <a:solidFill>
                    <a:schemeClr val="dk1"/>
                  </a:solidFill>
                </a:rPr>
                <a:t>	</a:t>
              </a:r>
              <a:endParaRPr sz="1100" b="1" u="none" strike="noStrike" cap="none">
                <a:solidFill>
                  <a:schemeClr val="dk1"/>
                </a:solidFill>
              </a:endParaRPr>
            </a:p>
          </p:txBody>
        </p:sp>
        <p:cxnSp>
          <p:nvCxnSpPr>
            <p:cNvPr id="1274" name="Google Shape;1274;p8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275" name="Google Shape;1275;p86"/>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sp>
        <p:nvSpPr>
          <p:cNvPr id="1276" name="Google Shape;1276;p86"/>
          <p:cNvSpPr txBox="1"/>
          <p:nvPr/>
        </p:nvSpPr>
        <p:spPr>
          <a:xfrm>
            <a:off x="1330446" y="1111755"/>
            <a:ext cx="1944600" cy="3387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ko" sz="1300" b="1">
                <a:latin typeface="Noto Sans KR"/>
                <a:ea typeface="Noto Sans KR"/>
                <a:cs typeface="Noto Sans KR"/>
                <a:sym typeface="Noto Sans KR"/>
              </a:rPr>
              <a:t>D</a:t>
            </a:r>
            <a:r>
              <a:rPr lang="ko" sz="1300" b="1">
                <a:solidFill>
                  <a:srgbClr val="000000"/>
                </a:solidFill>
                <a:latin typeface="Noto Sans KR"/>
                <a:ea typeface="Noto Sans KR"/>
                <a:cs typeface="Noto Sans KR"/>
                <a:sym typeface="Noto Sans KR"/>
              </a:rPr>
              <a:t>ata </a:t>
            </a:r>
            <a:r>
              <a:rPr lang="ko" sz="1300" b="1">
                <a:latin typeface="Noto Sans KR"/>
                <a:ea typeface="Noto Sans KR"/>
                <a:cs typeface="Noto Sans KR"/>
                <a:sym typeface="Noto Sans KR"/>
              </a:rPr>
              <a:t>A</a:t>
            </a:r>
            <a:r>
              <a:rPr lang="ko" sz="1300" b="1">
                <a:solidFill>
                  <a:srgbClr val="000000"/>
                </a:solidFill>
                <a:latin typeface="Noto Sans KR"/>
                <a:ea typeface="Noto Sans KR"/>
                <a:cs typeface="Noto Sans KR"/>
                <a:sym typeface="Noto Sans KR"/>
              </a:rPr>
              <a:t>ugmentation</a:t>
            </a:r>
            <a:endParaRPr sz="1300" b="1">
              <a:solidFill>
                <a:srgbClr val="000000"/>
              </a:solidFill>
              <a:latin typeface="Noto Sans KR"/>
              <a:ea typeface="Noto Sans KR"/>
              <a:cs typeface="Noto Sans KR"/>
              <a:sym typeface="Noto Sans KR"/>
            </a:endParaRPr>
          </a:p>
        </p:txBody>
      </p:sp>
      <p:sp>
        <p:nvSpPr>
          <p:cNvPr id="1277" name="Google Shape;1277;p86"/>
          <p:cNvSpPr txBox="1"/>
          <p:nvPr/>
        </p:nvSpPr>
        <p:spPr>
          <a:xfrm>
            <a:off x="4330025" y="3831000"/>
            <a:ext cx="4687500" cy="692700"/>
          </a:xfrm>
          <a:prstGeom prst="rect">
            <a:avLst/>
          </a:prstGeom>
          <a:noFill/>
          <a:ln>
            <a:noFill/>
          </a:ln>
        </p:spPr>
        <p:txBody>
          <a:bodyPr spcFirstLastPara="1" wrap="square" lIns="68575" tIns="68575" rIns="68575" bIns="68575" anchor="t" anchorCtr="0">
            <a:spAutoFit/>
          </a:bodyPr>
          <a:lstStyle/>
          <a:p>
            <a:pPr marL="342900" lvl="0" indent="-222250" algn="l" rtl="0">
              <a:spcBef>
                <a:spcPts val="0"/>
              </a:spcBef>
              <a:spcAft>
                <a:spcPts val="0"/>
              </a:spcAft>
              <a:buSzPts val="900"/>
              <a:buFont typeface="Noto Sans KR"/>
              <a:buChar char="●"/>
            </a:pPr>
            <a:r>
              <a:rPr lang="ko" sz="900">
                <a:latin typeface="Noto Sans KR"/>
                <a:ea typeface="Noto Sans KR"/>
                <a:cs typeface="Noto Sans KR"/>
                <a:sym typeface="Noto Sans KR"/>
              </a:rPr>
              <a:t>고정된 test set을 통해 모델의 성능을 검증하고 수정하는 과정을 반복하게 되면 결국 만들어진 모델은 test set에만 잘 동작하는 모델이 된다.  -&gt; </a:t>
            </a:r>
            <a:r>
              <a:rPr lang="ko" sz="900">
                <a:solidFill>
                  <a:srgbClr val="000000"/>
                </a:solidFill>
                <a:latin typeface="Noto Sans KR"/>
                <a:ea typeface="Noto Sans KR"/>
                <a:cs typeface="Noto Sans KR"/>
                <a:sym typeface="Noto Sans KR"/>
              </a:rPr>
              <a:t>과적합(overfitting)</a:t>
            </a:r>
            <a:endParaRPr sz="900">
              <a:solidFill>
                <a:srgbClr val="000000"/>
              </a:solidFill>
              <a:latin typeface="Noto Sans KR"/>
              <a:ea typeface="Noto Sans KR"/>
              <a:cs typeface="Noto Sans KR"/>
              <a:sym typeface="Noto Sans KR"/>
            </a:endParaRPr>
          </a:p>
          <a:p>
            <a:pPr marL="0" lvl="0" indent="0" algn="l" rtl="0">
              <a:spcBef>
                <a:spcPts val="0"/>
              </a:spcBef>
              <a:spcAft>
                <a:spcPts val="0"/>
              </a:spcAft>
              <a:buNone/>
            </a:pPr>
            <a:endParaRPr sz="900">
              <a:latin typeface="Noto Sans KR"/>
              <a:ea typeface="Noto Sans KR"/>
              <a:cs typeface="Noto Sans KR"/>
              <a:sym typeface="Noto Sans KR"/>
            </a:endParaRPr>
          </a:p>
          <a:p>
            <a:pPr marL="342900" lvl="0" indent="-222250" algn="l" rtl="0">
              <a:spcBef>
                <a:spcPts val="0"/>
              </a:spcBef>
              <a:spcAft>
                <a:spcPts val="0"/>
              </a:spcAft>
              <a:buSzPts val="900"/>
              <a:buFont typeface="Noto Sans KR"/>
              <a:buChar char="●"/>
            </a:pPr>
            <a:r>
              <a:rPr lang="ko" sz="900">
                <a:latin typeface="Noto Sans KR"/>
                <a:ea typeface="Noto Sans KR"/>
                <a:cs typeface="Noto Sans KR"/>
                <a:sym typeface="Noto Sans KR"/>
              </a:rPr>
              <a:t>과적합</a:t>
            </a:r>
            <a:r>
              <a:rPr lang="ko" sz="900">
                <a:solidFill>
                  <a:srgbClr val="000000"/>
                </a:solidFill>
                <a:latin typeface="Noto Sans KR"/>
                <a:ea typeface="Noto Sans KR"/>
                <a:cs typeface="Noto Sans KR"/>
                <a:sym typeface="Noto Sans KR"/>
              </a:rPr>
              <a:t>(overfitting)</a:t>
            </a:r>
            <a:r>
              <a:rPr lang="ko" sz="900">
                <a:latin typeface="Noto Sans KR"/>
                <a:ea typeface="Noto Sans KR"/>
                <a:cs typeface="Noto Sans KR"/>
                <a:sym typeface="Noto Sans KR"/>
              </a:rPr>
              <a:t>을 해결하기 위해 </a:t>
            </a:r>
            <a:r>
              <a:rPr lang="ko" sz="900">
                <a:solidFill>
                  <a:srgbClr val="FF0000"/>
                </a:solidFill>
                <a:latin typeface="Noto Sans KR"/>
                <a:ea typeface="Noto Sans KR"/>
                <a:cs typeface="Noto Sans KR"/>
                <a:sym typeface="Noto Sans KR"/>
              </a:rPr>
              <a:t>stratifiedKfold를 사용</a:t>
            </a:r>
            <a:endParaRPr sz="900">
              <a:solidFill>
                <a:srgbClr val="FF0000"/>
              </a:solidFill>
              <a:latin typeface="Noto Sans KR"/>
              <a:ea typeface="Noto Sans KR"/>
              <a:cs typeface="Noto Sans KR"/>
              <a:sym typeface="Noto Sans KR"/>
            </a:endParaRPr>
          </a:p>
        </p:txBody>
      </p:sp>
      <p:sp>
        <p:nvSpPr>
          <p:cNvPr id="1278" name="Google Shape;1278;p86"/>
          <p:cNvSpPr txBox="1"/>
          <p:nvPr/>
        </p:nvSpPr>
        <p:spPr>
          <a:xfrm>
            <a:off x="5700365" y="1111755"/>
            <a:ext cx="1944600" cy="3387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ko" sz="1300" b="1">
                <a:solidFill>
                  <a:srgbClr val="000000"/>
                </a:solidFill>
                <a:latin typeface="Noto Sans KR"/>
                <a:ea typeface="Noto Sans KR"/>
                <a:cs typeface="Noto Sans KR"/>
                <a:sym typeface="Noto Sans KR"/>
              </a:rPr>
              <a:t>Stratified Kfold</a:t>
            </a:r>
            <a:endParaRPr sz="1300" b="1">
              <a:solidFill>
                <a:srgbClr val="000000"/>
              </a:solidFill>
              <a:latin typeface="Noto Sans KR"/>
              <a:ea typeface="Noto Sans KR"/>
              <a:cs typeface="Noto Sans KR"/>
              <a:sym typeface="Noto Sans KR"/>
            </a:endParaRPr>
          </a:p>
        </p:txBody>
      </p:sp>
      <p:pic>
        <p:nvPicPr>
          <p:cNvPr id="1279" name="Google Shape;1279;p86"/>
          <p:cNvPicPr preferRelativeResize="0"/>
          <p:nvPr/>
        </p:nvPicPr>
        <p:blipFill>
          <a:blip r:embed="rId3">
            <a:alphaModFix/>
          </a:blip>
          <a:stretch>
            <a:fillRect/>
          </a:stretch>
        </p:blipFill>
        <p:spPr>
          <a:xfrm>
            <a:off x="4915388" y="1627786"/>
            <a:ext cx="3168487" cy="2063904"/>
          </a:xfrm>
          <a:prstGeom prst="rect">
            <a:avLst/>
          </a:prstGeom>
          <a:noFill/>
          <a:ln>
            <a:noFill/>
          </a:ln>
        </p:spPr>
      </p:pic>
      <p:cxnSp>
        <p:nvCxnSpPr>
          <p:cNvPr id="1280" name="Google Shape;1280;p86"/>
          <p:cNvCxnSpPr/>
          <p:nvPr/>
        </p:nvCxnSpPr>
        <p:spPr>
          <a:xfrm flipH="1">
            <a:off x="4332286" y="1242153"/>
            <a:ext cx="9300" cy="3459000"/>
          </a:xfrm>
          <a:prstGeom prst="straightConnector1">
            <a:avLst/>
          </a:prstGeom>
          <a:noFill/>
          <a:ln w="9525" cap="flat" cmpd="sng">
            <a:solidFill>
              <a:srgbClr val="999999"/>
            </a:solidFill>
            <a:prstDash val="solid"/>
            <a:round/>
            <a:headEnd type="none" w="med" len="med"/>
            <a:tailEnd type="none" w="med" len="med"/>
          </a:ln>
        </p:spPr>
      </p:cxnSp>
      <p:sp>
        <p:nvSpPr>
          <p:cNvPr id="1281" name="Google Shape;1281;p86"/>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(Data Handling)</a:t>
            </a:r>
            <a:endParaRPr sz="2000" b="1">
              <a:solidFill>
                <a:schemeClr val="dk1"/>
              </a:solidFill>
              <a:latin typeface="Do Hyeon"/>
              <a:ea typeface="Do Hyeon"/>
              <a:cs typeface="Do Hyeon"/>
              <a:sym typeface="Do Hyeon"/>
            </a:endParaRPr>
          </a:p>
        </p:txBody>
      </p:sp>
      <p:sp>
        <p:nvSpPr>
          <p:cNvPr id="1282" name="Google Shape;1282;p86"/>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grpSp>
        <p:nvGrpSpPr>
          <p:cNvPr id="1283" name="Google Shape;1283;p86"/>
          <p:cNvGrpSpPr/>
          <p:nvPr/>
        </p:nvGrpSpPr>
        <p:grpSpPr>
          <a:xfrm>
            <a:off x="678449" y="1479481"/>
            <a:ext cx="3127397" cy="3146479"/>
            <a:chOff x="149788" y="1336525"/>
            <a:chExt cx="3238813" cy="3447440"/>
          </a:xfrm>
        </p:grpSpPr>
        <p:pic>
          <p:nvPicPr>
            <p:cNvPr id="1284" name="Google Shape;1284;p86"/>
            <p:cNvPicPr preferRelativeResize="0"/>
            <p:nvPr/>
          </p:nvPicPr>
          <p:blipFill>
            <a:blip r:embed="rId4">
              <a:alphaModFix/>
            </a:blip>
            <a:stretch>
              <a:fillRect/>
            </a:stretch>
          </p:blipFill>
          <p:spPr>
            <a:xfrm rot="5400000">
              <a:off x="152400" y="1336525"/>
              <a:ext cx="1076125" cy="1076125"/>
            </a:xfrm>
            <a:prstGeom prst="rect">
              <a:avLst/>
            </a:prstGeom>
            <a:noFill/>
            <a:ln>
              <a:noFill/>
            </a:ln>
          </p:spPr>
        </p:pic>
        <p:pic>
          <p:nvPicPr>
            <p:cNvPr id="1285" name="Google Shape;1285;p86"/>
            <p:cNvPicPr preferRelativeResize="0"/>
            <p:nvPr/>
          </p:nvPicPr>
          <p:blipFill>
            <a:blip r:embed="rId5">
              <a:alphaModFix/>
            </a:blip>
            <a:stretch>
              <a:fillRect/>
            </a:stretch>
          </p:blipFill>
          <p:spPr>
            <a:xfrm rot="5400000">
              <a:off x="1231187" y="1336525"/>
              <a:ext cx="1076125" cy="1076125"/>
            </a:xfrm>
            <a:prstGeom prst="rect">
              <a:avLst/>
            </a:prstGeom>
            <a:noFill/>
            <a:ln>
              <a:noFill/>
            </a:ln>
          </p:spPr>
        </p:pic>
        <p:pic>
          <p:nvPicPr>
            <p:cNvPr id="1286" name="Google Shape;1286;p86"/>
            <p:cNvPicPr preferRelativeResize="0"/>
            <p:nvPr/>
          </p:nvPicPr>
          <p:blipFill>
            <a:blip r:embed="rId6">
              <a:alphaModFix/>
            </a:blip>
            <a:stretch>
              <a:fillRect/>
            </a:stretch>
          </p:blipFill>
          <p:spPr>
            <a:xfrm rot="5400000">
              <a:off x="2304650" y="1336525"/>
              <a:ext cx="1076125" cy="1076125"/>
            </a:xfrm>
            <a:prstGeom prst="rect">
              <a:avLst/>
            </a:prstGeom>
            <a:noFill/>
            <a:ln>
              <a:noFill/>
            </a:ln>
          </p:spPr>
        </p:pic>
        <p:pic>
          <p:nvPicPr>
            <p:cNvPr id="1287" name="Google Shape;1287;p86"/>
            <p:cNvPicPr preferRelativeResize="0"/>
            <p:nvPr/>
          </p:nvPicPr>
          <p:blipFill>
            <a:blip r:embed="rId7">
              <a:alphaModFix/>
            </a:blip>
            <a:stretch>
              <a:fillRect/>
            </a:stretch>
          </p:blipFill>
          <p:spPr>
            <a:xfrm rot="5400000">
              <a:off x="152400" y="2565050"/>
              <a:ext cx="1076125" cy="1076125"/>
            </a:xfrm>
            <a:prstGeom prst="rect">
              <a:avLst/>
            </a:prstGeom>
            <a:noFill/>
            <a:ln>
              <a:noFill/>
            </a:ln>
          </p:spPr>
        </p:pic>
        <p:pic>
          <p:nvPicPr>
            <p:cNvPr id="1288" name="Google Shape;1288;p86"/>
            <p:cNvPicPr preferRelativeResize="0"/>
            <p:nvPr/>
          </p:nvPicPr>
          <p:blipFill>
            <a:blip r:embed="rId8">
              <a:alphaModFix/>
            </a:blip>
            <a:stretch>
              <a:fillRect/>
            </a:stretch>
          </p:blipFill>
          <p:spPr>
            <a:xfrm rot="5400000">
              <a:off x="1228525" y="2565050"/>
              <a:ext cx="1081349" cy="1076125"/>
            </a:xfrm>
            <a:prstGeom prst="rect">
              <a:avLst/>
            </a:prstGeom>
            <a:noFill/>
            <a:ln>
              <a:noFill/>
            </a:ln>
          </p:spPr>
        </p:pic>
        <p:pic>
          <p:nvPicPr>
            <p:cNvPr id="1289" name="Google Shape;1289;p86"/>
            <p:cNvPicPr preferRelativeResize="0"/>
            <p:nvPr/>
          </p:nvPicPr>
          <p:blipFill>
            <a:blip r:embed="rId9">
              <a:alphaModFix/>
            </a:blip>
            <a:stretch>
              <a:fillRect/>
            </a:stretch>
          </p:blipFill>
          <p:spPr>
            <a:xfrm rot="5400000">
              <a:off x="2309875" y="2565050"/>
              <a:ext cx="1076125" cy="1076125"/>
            </a:xfrm>
            <a:prstGeom prst="rect">
              <a:avLst/>
            </a:prstGeom>
            <a:noFill/>
            <a:ln>
              <a:noFill/>
            </a:ln>
          </p:spPr>
        </p:pic>
        <p:pic>
          <p:nvPicPr>
            <p:cNvPr id="1290" name="Google Shape;1290;p86"/>
            <p:cNvPicPr preferRelativeResize="0"/>
            <p:nvPr/>
          </p:nvPicPr>
          <p:blipFill>
            <a:blip r:embed="rId10">
              <a:alphaModFix/>
            </a:blip>
            <a:stretch>
              <a:fillRect/>
            </a:stretch>
          </p:blipFill>
          <p:spPr>
            <a:xfrm>
              <a:off x="149788" y="3707839"/>
              <a:ext cx="1081350" cy="1076126"/>
            </a:xfrm>
            <a:prstGeom prst="rect">
              <a:avLst/>
            </a:prstGeom>
            <a:noFill/>
            <a:ln>
              <a:noFill/>
            </a:ln>
          </p:spPr>
        </p:pic>
        <p:pic>
          <p:nvPicPr>
            <p:cNvPr id="1291" name="Google Shape;1291;p86"/>
            <p:cNvPicPr preferRelativeResize="0"/>
            <p:nvPr/>
          </p:nvPicPr>
          <p:blipFill>
            <a:blip r:embed="rId11">
              <a:alphaModFix/>
            </a:blip>
            <a:stretch>
              <a:fillRect/>
            </a:stretch>
          </p:blipFill>
          <p:spPr>
            <a:xfrm>
              <a:off x="1231125" y="3707834"/>
              <a:ext cx="1070927" cy="1076125"/>
            </a:xfrm>
            <a:prstGeom prst="rect">
              <a:avLst/>
            </a:prstGeom>
            <a:noFill/>
            <a:ln>
              <a:noFill/>
            </a:ln>
          </p:spPr>
        </p:pic>
        <p:pic>
          <p:nvPicPr>
            <p:cNvPr id="1292" name="Google Shape;1292;p86"/>
            <p:cNvPicPr preferRelativeResize="0"/>
            <p:nvPr/>
          </p:nvPicPr>
          <p:blipFill>
            <a:blip r:embed="rId12">
              <a:alphaModFix/>
            </a:blip>
            <a:stretch>
              <a:fillRect/>
            </a:stretch>
          </p:blipFill>
          <p:spPr>
            <a:xfrm>
              <a:off x="2307275" y="3744339"/>
              <a:ext cx="1081325" cy="1031400"/>
            </a:xfrm>
            <a:prstGeom prst="rect">
              <a:avLst/>
            </a:prstGeom>
            <a:noFill/>
            <a:ln>
              <a:noFill/>
            </a:ln>
          </p:spPr>
        </p:pic>
      </p:grpSp>
      <p:sp>
        <p:nvSpPr>
          <p:cNvPr id="1293" name="Google Shape;1293;p86"/>
          <p:cNvSpPr/>
          <p:nvPr/>
        </p:nvSpPr>
        <p:spPr>
          <a:xfrm>
            <a:off x="671800" y="2448825"/>
            <a:ext cx="3127500" cy="1419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ko" sz="900">
                <a:solidFill>
                  <a:schemeClr val="dk1"/>
                </a:solidFill>
                <a:latin typeface="Noto Sans KR"/>
                <a:ea typeface="Noto Sans KR"/>
                <a:cs typeface="Noto Sans KR"/>
                <a:sym typeface="Noto Sans KR"/>
              </a:rPr>
              <a:t>     light reflex              cloudy                  rainy    </a:t>
            </a:r>
            <a:endParaRPr sz="900">
              <a:solidFill>
                <a:schemeClr val="dk1"/>
              </a:solidFill>
              <a:latin typeface="Noto Sans KR"/>
              <a:ea typeface="Noto Sans KR"/>
              <a:cs typeface="Noto Sans KR"/>
              <a:sym typeface="Noto Sans KR"/>
            </a:endParaRPr>
          </a:p>
        </p:txBody>
      </p:sp>
      <p:sp>
        <p:nvSpPr>
          <p:cNvPr id="1294" name="Google Shape;1294;p86"/>
          <p:cNvSpPr/>
          <p:nvPr/>
        </p:nvSpPr>
        <p:spPr>
          <a:xfrm>
            <a:off x="671800" y="3549800"/>
            <a:ext cx="3127500" cy="1419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ko" sz="900">
                <a:solidFill>
                  <a:schemeClr val="dk1"/>
                </a:solidFill>
                <a:latin typeface="Noto Sans KR"/>
                <a:ea typeface="Noto Sans KR"/>
                <a:cs typeface="Noto Sans KR"/>
                <a:sym typeface="Noto Sans KR"/>
              </a:rPr>
              <a:t>    distortion1           distortion2            distortion3 </a:t>
            </a:r>
            <a:endParaRPr sz="900">
              <a:solidFill>
                <a:schemeClr val="dk1"/>
              </a:solidFill>
              <a:latin typeface="Noto Sans KR"/>
              <a:ea typeface="Noto Sans KR"/>
              <a:cs typeface="Noto Sans KR"/>
              <a:sym typeface="Noto Sans KR"/>
            </a:endParaRPr>
          </a:p>
        </p:txBody>
      </p:sp>
      <p:sp>
        <p:nvSpPr>
          <p:cNvPr id="1295" name="Google Shape;1295;p86"/>
          <p:cNvSpPr/>
          <p:nvPr/>
        </p:nvSpPr>
        <p:spPr>
          <a:xfrm>
            <a:off x="671800" y="4625950"/>
            <a:ext cx="3127500" cy="141900"/>
          </a:xfrm>
          <a:prstGeom prst="roundRect">
            <a:avLst>
              <a:gd name="adj" fmla="val 16667"/>
            </a:avLst>
          </a:prstGeom>
          <a:solidFill>
            <a:srgbClr val="F2F2F2"/>
          </a:solidFill>
          <a:ln w="9525"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ko" sz="800">
                <a:solidFill>
                  <a:schemeClr val="dk1"/>
                </a:solidFill>
                <a:latin typeface="Noto Sans KR"/>
                <a:ea typeface="Noto Sans KR"/>
                <a:cs typeface="Noto Sans KR"/>
                <a:sym typeface="Noto Sans KR"/>
              </a:rPr>
              <a:t>       </a:t>
            </a:r>
            <a:r>
              <a:rPr lang="ko" sz="900">
                <a:solidFill>
                  <a:schemeClr val="dk1"/>
                </a:solidFill>
                <a:latin typeface="Noto Sans KR"/>
                <a:ea typeface="Noto Sans KR"/>
                <a:cs typeface="Noto Sans KR"/>
                <a:sym typeface="Noto Sans KR"/>
              </a:rPr>
              <a:t> </a:t>
            </a:r>
            <a:r>
              <a:rPr lang="ko" sz="1000">
                <a:solidFill>
                  <a:srgbClr val="CC4125"/>
                </a:solidFill>
                <a:latin typeface="Noto Sans KR"/>
                <a:ea typeface="Noto Sans KR"/>
                <a:cs typeface="Noto Sans KR"/>
                <a:sym typeface="Noto Sans KR"/>
              </a:rPr>
              <a:t> </a:t>
            </a:r>
            <a:r>
              <a:rPr lang="ko" sz="1100" b="1">
                <a:solidFill>
                  <a:srgbClr val="CC4125"/>
                </a:solidFill>
                <a:latin typeface="Noto Sans KR"/>
                <a:ea typeface="Noto Sans KR"/>
                <a:cs typeface="Noto Sans KR"/>
                <a:sym typeface="Noto Sans KR"/>
              </a:rPr>
              <a:t>spin</a:t>
            </a:r>
            <a:r>
              <a:rPr lang="ko" sz="900" b="1">
                <a:solidFill>
                  <a:srgbClr val="CC4125"/>
                </a:solidFill>
                <a:latin typeface="Noto Sans KR"/>
                <a:ea typeface="Noto Sans KR"/>
                <a:cs typeface="Noto Sans KR"/>
                <a:sym typeface="Noto Sans KR"/>
              </a:rPr>
              <a:t> </a:t>
            </a:r>
            <a:r>
              <a:rPr lang="ko" sz="900">
                <a:solidFill>
                  <a:srgbClr val="CC4125"/>
                </a:solidFill>
                <a:latin typeface="Noto Sans KR"/>
                <a:ea typeface="Noto Sans KR"/>
                <a:cs typeface="Noto Sans KR"/>
                <a:sym typeface="Noto Sans KR"/>
              </a:rPr>
              <a:t>        </a:t>
            </a:r>
            <a:r>
              <a:rPr lang="ko" sz="800">
                <a:solidFill>
                  <a:schemeClr val="dk1"/>
                </a:solidFill>
                <a:latin typeface="Noto Sans KR"/>
                <a:ea typeface="Noto Sans KR"/>
                <a:cs typeface="Noto Sans KR"/>
                <a:sym typeface="Noto Sans KR"/>
              </a:rPr>
              <a:t>      underground           passenger seat</a:t>
            </a:r>
            <a:endParaRPr sz="900">
              <a:solidFill>
                <a:schemeClr val="dk1"/>
              </a:solidFill>
              <a:latin typeface="Noto Sans KR"/>
              <a:ea typeface="Noto Sans KR"/>
              <a:cs typeface="Noto Sans KR"/>
              <a:sym typeface="Noto Sans K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51" title="오프닝영상.mp4">
            <a:hlinkClick r:id="rId3"/>
          </p:cNvPr>
          <p:cNvPicPr preferRelativeResize="0"/>
          <p:nvPr/>
        </p:nvPicPr>
        <p:blipFill>
          <a:blip r:embed="rId4">
            <a:alphaModFix/>
          </a:blip>
          <a:stretch>
            <a:fillRect/>
          </a:stretch>
        </p:blipFill>
        <p:spPr>
          <a:xfrm>
            <a:off x="152400" y="152400"/>
            <a:ext cx="8602134"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pSp>
        <p:nvGrpSpPr>
          <p:cNvPr id="1300" name="Google Shape;1300;p87"/>
          <p:cNvGrpSpPr/>
          <p:nvPr/>
        </p:nvGrpSpPr>
        <p:grpSpPr>
          <a:xfrm>
            <a:off x="159584" y="177763"/>
            <a:ext cx="8857869" cy="4809744"/>
            <a:chOff x="212779" y="237018"/>
            <a:chExt cx="11810492" cy="6412992"/>
          </a:xfrm>
        </p:grpSpPr>
        <p:sp>
          <p:nvSpPr>
            <p:cNvPr id="1301" name="Google Shape;1301;p8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302" name="Google Shape;1302;p8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303" name="Google Shape;1303;p87"/>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304" name="Google Shape;1304;p8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305" name="Google Shape;1305;p8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306" name="Google Shape;1306;p87"/>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307" name="Google Shape;1307;p87"/>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800" b="1">
                <a:solidFill>
                  <a:schemeClr val="dk1"/>
                </a:solidFill>
                <a:latin typeface="Do Hyeon"/>
                <a:ea typeface="Do Hyeon"/>
                <a:cs typeface="Do Hyeon"/>
                <a:sym typeface="Do Hyeon"/>
              </a:endParaRPr>
            </a:p>
          </p:txBody>
        </p:sp>
        <p:cxnSp>
          <p:nvCxnSpPr>
            <p:cNvPr id="1308" name="Google Shape;1308;p8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309" name="Google Shape;1309;p87"/>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graphicFrame>
        <p:nvGraphicFramePr>
          <p:cNvPr id="1310" name="Google Shape;1310;p87"/>
          <p:cNvGraphicFramePr/>
          <p:nvPr/>
        </p:nvGraphicFramePr>
        <p:xfrm>
          <a:off x="1416778" y="1044497"/>
          <a:ext cx="6472750" cy="3546925"/>
        </p:xfrm>
        <a:graphic>
          <a:graphicData uri="http://schemas.openxmlformats.org/drawingml/2006/table">
            <a:tbl>
              <a:tblPr>
                <a:noFill/>
                <a:tableStyleId>{67F49707-43F0-4F74-B0A8-F7FB14A69D0E}</a:tableStyleId>
              </a:tblPr>
              <a:tblGrid>
                <a:gridCol w="1294550">
                  <a:extLst>
                    <a:ext uri="{9D8B030D-6E8A-4147-A177-3AD203B41FA5}">
                      <a16:colId xmlns:a16="http://schemas.microsoft.com/office/drawing/2014/main" val="20000"/>
                    </a:ext>
                  </a:extLst>
                </a:gridCol>
                <a:gridCol w="1294550">
                  <a:extLst>
                    <a:ext uri="{9D8B030D-6E8A-4147-A177-3AD203B41FA5}">
                      <a16:colId xmlns:a16="http://schemas.microsoft.com/office/drawing/2014/main" val="20001"/>
                    </a:ext>
                  </a:extLst>
                </a:gridCol>
                <a:gridCol w="1294550">
                  <a:extLst>
                    <a:ext uri="{9D8B030D-6E8A-4147-A177-3AD203B41FA5}">
                      <a16:colId xmlns:a16="http://schemas.microsoft.com/office/drawing/2014/main" val="20002"/>
                    </a:ext>
                  </a:extLst>
                </a:gridCol>
                <a:gridCol w="1294550">
                  <a:extLst>
                    <a:ext uri="{9D8B030D-6E8A-4147-A177-3AD203B41FA5}">
                      <a16:colId xmlns:a16="http://schemas.microsoft.com/office/drawing/2014/main" val="20003"/>
                    </a:ext>
                  </a:extLst>
                </a:gridCol>
                <a:gridCol w="1294550">
                  <a:extLst>
                    <a:ext uri="{9D8B030D-6E8A-4147-A177-3AD203B41FA5}">
                      <a16:colId xmlns:a16="http://schemas.microsoft.com/office/drawing/2014/main" val="20004"/>
                    </a:ext>
                  </a:extLst>
                </a:gridCol>
              </a:tblGrid>
              <a:tr h="230700">
                <a:tc>
                  <a:txBody>
                    <a:bodyPr/>
                    <a:lstStyle/>
                    <a:p>
                      <a:pPr marL="0" lvl="0" indent="0" algn="ctr" rtl="0">
                        <a:spcBef>
                          <a:spcPts val="0"/>
                        </a:spcBef>
                        <a:spcAft>
                          <a:spcPts val="0"/>
                        </a:spcAft>
                        <a:buNone/>
                      </a:pPr>
                      <a:endParaRPr sz="1100" b="1">
                        <a:solidFill>
                          <a:schemeClr val="lt1"/>
                        </a:solidFill>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gridSpan="2">
                  <a:txBody>
                    <a:bodyPr/>
                    <a:lstStyle/>
                    <a:p>
                      <a:pPr marL="0" lvl="0" indent="0" algn="ctr" rtl="0">
                        <a:lnSpc>
                          <a:spcPct val="115000"/>
                        </a:lnSpc>
                        <a:spcBef>
                          <a:spcPts val="0"/>
                        </a:spcBef>
                        <a:spcAft>
                          <a:spcPts val="0"/>
                        </a:spcAft>
                        <a:buNone/>
                      </a:pPr>
                      <a:r>
                        <a:rPr lang="ko" sz="1100" b="1">
                          <a:solidFill>
                            <a:schemeClr val="lt1"/>
                          </a:solidFill>
                          <a:latin typeface="Noto Sans KR"/>
                          <a:ea typeface="Noto Sans KR"/>
                          <a:cs typeface="Noto Sans KR"/>
                          <a:sym typeface="Noto Sans KR"/>
                        </a:rPr>
                        <a:t>Dataset : second</a:t>
                      </a:r>
                      <a:endParaRPr sz="1100" b="1">
                        <a:solidFill>
                          <a:schemeClr val="lt1"/>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52677C"/>
                    </a:solidFill>
                  </a:tcPr>
                </a:tc>
                <a:tc hMerge="1">
                  <a:txBody>
                    <a:bodyPr/>
                    <a:lstStyle/>
                    <a:p>
                      <a:endParaRPr lang="ko-KR"/>
                    </a:p>
                  </a:txBody>
                  <a:tcPr/>
                </a:tc>
                <a:tc gridSpan="2">
                  <a:txBody>
                    <a:bodyPr/>
                    <a:lstStyle/>
                    <a:p>
                      <a:pPr marL="0" lvl="0" indent="0" algn="ctr" rtl="0">
                        <a:lnSpc>
                          <a:spcPct val="115000"/>
                        </a:lnSpc>
                        <a:spcBef>
                          <a:spcPts val="0"/>
                        </a:spcBef>
                        <a:spcAft>
                          <a:spcPts val="0"/>
                        </a:spcAft>
                        <a:buNone/>
                      </a:pPr>
                      <a:r>
                        <a:rPr lang="ko" sz="1100" b="1">
                          <a:solidFill>
                            <a:schemeClr val="lt1"/>
                          </a:solidFill>
                          <a:latin typeface="Noto Sans KR"/>
                          <a:ea typeface="Noto Sans KR"/>
                          <a:cs typeface="Noto Sans KR"/>
                          <a:sym typeface="Noto Sans KR"/>
                        </a:rPr>
                        <a:t>Dataset : third</a:t>
                      </a:r>
                      <a:endParaRPr sz="1100" b="1">
                        <a:solidFill>
                          <a:schemeClr val="lt1"/>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52677C"/>
                    </a:solidFill>
                  </a:tcPr>
                </a:tc>
                <a:tc hMerge="1">
                  <a:txBody>
                    <a:bodyPr/>
                    <a:lstStyle/>
                    <a:p>
                      <a:endParaRPr lang="ko-KR"/>
                    </a:p>
                  </a:txBody>
                  <a:tcPr/>
                </a:tc>
                <a:extLst>
                  <a:ext uri="{0D108BD9-81ED-4DB2-BD59-A6C34878D82A}">
                    <a16:rowId xmlns:a16="http://schemas.microsoft.com/office/drawing/2014/main" val="10000"/>
                  </a:ext>
                </a:extLst>
              </a:tr>
              <a:tr h="301475">
                <a:tc>
                  <a:txBody>
                    <a:bodyPr/>
                    <a:lstStyle/>
                    <a:p>
                      <a:pPr marL="0" lvl="0" indent="0" algn="ctr" rtl="0">
                        <a:spcBef>
                          <a:spcPts val="0"/>
                        </a:spcBef>
                        <a:spcAft>
                          <a:spcPts val="0"/>
                        </a:spcAft>
                        <a:buNone/>
                      </a:pPr>
                      <a:r>
                        <a:rPr lang="ko" sz="1100" b="1">
                          <a:latin typeface="Noto Sans KR"/>
                          <a:ea typeface="Noto Sans KR"/>
                          <a:cs typeface="Noto Sans KR"/>
                          <a:sym typeface="Noto Sans KR"/>
                        </a:rPr>
                        <a:t>model</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YOLOv5l</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YOLOv5x</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YOLOv5l</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YOLOv5x</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epoch</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97</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85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99</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85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mAP_0.5</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0.90</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0.90</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mAP_0.5:0.95</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0.61</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0.63</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0.62</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0.61</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precision</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recall</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0.89</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0.89</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f1_score</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0.96</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0.92</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0.92</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7"/>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train/loss*</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0.00014</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0.00016</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0.00021</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0.00017</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val/loss*</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solidFill>
                            <a:srgbClr val="000000"/>
                          </a:solidFill>
                          <a:latin typeface="Noto Sans KR"/>
                          <a:ea typeface="Noto Sans KR"/>
                          <a:cs typeface="Noto Sans KR"/>
                          <a:sym typeface="Noto Sans KR"/>
                        </a:rPr>
                        <a:t>0.00022</a:t>
                      </a:r>
                      <a:endParaRPr sz="1100">
                        <a:solidFill>
                          <a:srgbClr val="00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solidFill>
                            <a:srgbClr val="000000"/>
                          </a:solidFill>
                          <a:latin typeface="Noto Sans KR"/>
                          <a:ea typeface="Noto Sans KR"/>
                          <a:cs typeface="Noto Sans KR"/>
                          <a:sym typeface="Noto Sans KR"/>
                        </a:rPr>
                        <a:t>0.00019</a:t>
                      </a:r>
                      <a:endParaRPr sz="1100">
                        <a:solidFill>
                          <a:srgbClr val="00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solidFill>
                            <a:srgbClr val="FF0000"/>
                          </a:solidFill>
                          <a:latin typeface="Noto Sans KR"/>
                          <a:ea typeface="Noto Sans KR"/>
                          <a:cs typeface="Noto Sans KR"/>
                          <a:sym typeface="Noto Sans KR"/>
                        </a:rPr>
                        <a:t>0.00018</a:t>
                      </a:r>
                      <a:endParaRPr sz="1100">
                        <a:solidFill>
                          <a:srgbClr val="FF0000"/>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0.00023</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09"/>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accuracy</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0.83</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0.85</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r h="301475">
                <a:tc>
                  <a:txBody>
                    <a:bodyPr/>
                    <a:lstStyle/>
                    <a:p>
                      <a:pPr marL="0" lvl="0" indent="0" algn="ctr" rtl="0">
                        <a:lnSpc>
                          <a:spcPct val="115000"/>
                        </a:lnSpc>
                        <a:spcBef>
                          <a:spcPts val="0"/>
                        </a:spcBef>
                        <a:spcAft>
                          <a:spcPts val="0"/>
                        </a:spcAft>
                        <a:buNone/>
                      </a:pPr>
                      <a:r>
                        <a:rPr lang="ko" sz="1100" b="1">
                          <a:latin typeface="Noto Sans KR"/>
                          <a:ea typeface="Noto Sans KR"/>
                          <a:cs typeface="Noto Sans KR"/>
                          <a:sym typeface="Noto Sans KR"/>
                        </a:rPr>
                        <a:t>avg(speed)</a:t>
                      </a:r>
                      <a:endParaRPr sz="1100" b="1">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Clr>
                          <a:srgbClr val="000000"/>
                        </a:buClr>
                        <a:buSzPts val="800"/>
                        <a:buFont typeface="Arial"/>
                        <a:buNone/>
                      </a:pPr>
                      <a:r>
                        <a:rPr lang="ko" sz="1100">
                          <a:solidFill>
                            <a:srgbClr val="000000"/>
                          </a:solidFill>
                          <a:latin typeface="Noto Sans KR"/>
                          <a:ea typeface="Noto Sans KR"/>
                          <a:cs typeface="Noto Sans KR"/>
                          <a:sym typeface="Noto Sans KR"/>
                        </a:rPr>
                        <a:t>6.72 sec</a:t>
                      </a: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Clr>
                          <a:srgbClr val="000000"/>
                        </a:buClr>
                        <a:buSzPts val="800"/>
                        <a:buFont typeface="Arial"/>
                        <a:buNone/>
                      </a:pPr>
                      <a:r>
                        <a:rPr lang="ko" sz="1100">
                          <a:solidFill>
                            <a:srgbClr val="000000"/>
                          </a:solidFill>
                          <a:latin typeface="Noto Sans KR"/>
                          <a:ea typeface="Noto Sans KR"/>
                          <a:cs typeface="Noto Sans KR"/>
                          <a:sym typeface="Noto Sans KR"/>
                        </a:rPr>
                        <a:t>7.46 sec</a:t>
                      </a:r>
                      <a:endParaRPr sz="1100">
                        <a:solidFill>
                          <a:srgbClr val="FFFFFF"/>
                        </a:solidFill>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endParaRPr sz="1100">
                        <a:latin typeface="Noto Sans KR"/>
                        <a:ea typeface="Noto Sans KR"/>
                        <a:cs typeface="Noto Sans KR"/>
                        <a:sym typeface="Noto Sans KR"/>
                      </a:endParaRPr>
                    </a:p>
                  </a:txBody>
                  <a:tcPr marL="13500" marR="13500" marT="13500" marB="135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3F3F3"/>
                    </a:solidFill>
                  </a:tcPr>
                </a:tc>
                <a:extLst>
                  <a:ext uri="{0D108BD9-81ED-4DB2-BD59-A6C34878D82A}">
                    <a16:rowId xmlns:a16="http://schemas.microsoft.com/office/drawing/2014/main" val="10011"/>
                  </a:ext>
                </a:extLst>
              </a:tr>
            </a:tbl>
          </a:graphicData>
        </a:graphic>
      </p:graphicFrame>
      <p:sp>
        <p:nvSpPr>
          <p:cNvPr id="1311" name="Google Shape;1311;p87"/>
          <p:cNvSpPr txBox="1"/>
          <p:nvPr/>
        </p:nvSpPr>
        <p:spPr>
          <a:xfrm>
            <a:off x="1457953" y="4591500"/>
            <a:ext cx="6390600" cy="2925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ko" sz="1000">
                <a:solidFill>
                  <a:srgbClr val="000000"/>
                </a:solidFill>
                <a:latin typeface="Noto Sans KR"/>
                <a:ea typeface="Noto Sans KR"/>
                <a:cs typeface="Noto Sans KR"/>
                <a:sym typeface="Noto Sans KR"/>
              </a:rPr>
              <a:t>* train/val loss : box_loss, cls_loss, obj_loss 중 가장 작은 값 적용</a:t>
            </a:r>
            <a:endParaRPr sz="1000">
              <a:solidFill>
                <a:srgbClr val="000000"/>
              </a:solidFill>
              <a:latin typeface="Noto Sans KR"/>
              <a:ea typeface="Noto Sans KR"/>
              <a:cs typeface="Noto Sans KR"/>
              <a:sym typeface="Noto Sans KR"/>
            </a:endParaRPr>
          </a:p>
        </p:txBody>
      </p:sp>
      <p:sp>
        <p:nvSpPr>
          <p:cNvPr id="1312" name="Google Shape;1312;p87"/>
          <p:cNvSpPr/>
          <p:nvPr/>
        </p:nvSpPr>
        <p:spPr>
          <a:xfrm>
            <a:off x="1416775" y="3988475"/>
            <a:ext cx="3883800" cy="6027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2723625" y="1275200"/>
            <a:ext cx="1282200" cy="3316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(Object Detection 최종모델 선정)</a:t>
            </a:r>
            <a:endParaRPr sz="2000" b="1">
              <a:solidFill>
                <a:schemeClr val="dk1"/>
              </a:solidFill>
              <a:latin typeface="Do Hyeon"/>
              <a:ea typeface="Do Hyeon"/>
              <a:cs typeface="Do Hyeon"/>
              <a:sym typeface="Do Hyeon"/>
            </a:endParaRPr>
          </a:p>
        </p:txBody>
      </p:sp>
      <p:sp>
        <p:nvSpPr>
          <p:cNvPr id="1315" name="Google Shape;1315;p87"/>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0" name="Google Shape;1320;p88"/>
          <p:cNvGrpSpPr/>
          <p:nvPr/>
        </p:nvGrpSpPr>
        <p:grpSpPr>
          <a:xfrm>
            <a:off x="159584" y="177763"/>
            <a:ext cx="8857869" cy="4809744"/>
            <a:chOff x="212779" y="237018"/>
            <a:chExt cx="11810492" cy="6412992"/>
          </a:xfrm>
        </p:grpSpPr>
        <p:sp>
          <p:nvSpPr>
            <p:cNvPr id="1321" name="Google Shape;1321;p88"/>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322" name="Google Shape;1322;p88"/>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323" name="Google Shape;1323;p88"/>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324" name="Google Shape;1324;p88"/>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325" name="Google Shape;1325;p88"/>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326" name="Google Shape;1326;p88"/>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327" name="Google Shape;1327;p88"/>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2000" b="1">
                <a:solidFill>
                  <a:schemeClr val="dk1"/>
                </a:solidFill>
                <a:latin typeface="Do Hyeon"/>
                <a:ea typeface="Do Hyeon"/>
                <a:cs typeface="Do Hyeon"/>
                <a:sym typeface="Do Hyeon"/>
              </a:endParaRPr>
            </a:p>
          </p:txBody>
        </p:sp>
        <p:cxnSp>
          <p:nvCxnSpPr>
            <p:cNvPr id="1328" name="Google Shape;1328;p88"/>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329" name="Google Shape;1329;p88"/>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pic>
        <p:nvPicPr>
          <p:cNvPr id="1330" name="Google Shape;1330;p88"/>
          <p:cNvPicPr preferRelativeResize="0"/>
          <p:nvPr/>
        </p:nvPicPr>
        <p:blipFill>
          <a:blip r:embed="rId3">
            <a:alphaModFix/>
          </a:blip>
          <a:stretch>
            <a:fillRect/>
          </a:stretch>
        </p:blipFill>
        <p:spPr>
          <a:xfrm>
            <a:off x="784350" y="1604875"/>
            <a:ext cx="4077798" cy="3206375"/>
          </a:xfrm>
          <a:prstGeom prst="rect">
            <a:avLst/>
          </a:prstGeom>
          <a:noFill/>
          <a:ln>
            <a:noFill/>
          </a:ln>
        </p:spPr>
      </p:pic>
      <p:sp>
        <p:nvSpPr>
          <p:cNvPr id="1331" name="Google Shape;1331;p88"/>
          <p:cNvSpPr txBox="1"/>
          <p:nvPr/>
        </p:nvSpPr>
        <p:spPr>
          <a:xfrm>
            <a:off x="1403800" y="1237625"/>
            <a:ext cx="166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b="1">
                <a:latin typeface="Noto Sans KR"/>
                <a:ea typeface="Noto Sans KR"/>
                <a:cs typeface="Noto Sans KR"/>
                <a:sym typeface="Noto Sans KR"/>
              </a:rPr>
              <a:t>P-R curve</a:t>
            </a:r>
            <a:endParaRPr b="1">
              <a:latin typeface="Noto Sans KR"/>
              <a:ea typeface="Noto Sans KR"/>
              <a:cs typeface="Noto Sans KR"/>
              <a:sym typeface="Noto Sans KR"/>
            </a:endParaRPr>
          </a:p>
        </p:txBody>
      </p:sp>
      <p:sp>
        <p:nvSpPr>
          <p:cNvPr id="1332" name="Google Shape;1332;p88"/>
          <p:cNvSpPr txBox="1"/>
          <p:nvPr/>
        </p:nvSpPr>
        <p:spPr>
          <a:xfrm>
            <a:off x="5263425" y="1083350"/>
            <a:ext cx="3000000" cy="431100"/>
          </a:xfrm>
          <a:prstGeom prst="rect">
            <a:avLst/>
          </a:prstGeom>
          <a:noFill/>
          <a:ln>
            <a:noFill/>
          </a:ln>
        </p:spPr>
        <p:txBody>
          <a:bodyPr spcFirstLastPara="1" wrap="square" lIns="91425" tIns="91425" rIns="91425" bIns="91425" anchor="t" anchorCtr="0">
            <a:normAutofit lnSpcReduction="10000"/>
          </a:bodyPr>
          <a:lstStyle/>
          <a:p>
            <a:pPr marL="0" lvl="0" indent="0" algn="ctr" rtl="0">
              <a:lnSpc>
                <a:spcPct val="90000"/>
              </a:lnSpc>
              <a:spcBef>
                <a:spcPts val="0"/>
              </a:spcBef>
              <a:spcAft>
                <a:spcPts val="0"/>
              </a:spcAft>
              <a:buSzPts val="1018"/>
              <a:buNone/>
            </a:pPr>
            <a:r>
              <a:rPr lang="ko" sz="2000" b="1">
                <a:solidFill>
                  <a:srgbClr val="000000"/>
                </a:solidFill>
                <a:latin typeface="Noto Sans KR"/>
                <a:ea typeface="Noto Sans KR"/>
                <a:cs typeface="Noto Sans KR"/>
                <a:sym typeface="Noto Sans KR"/>
              </a:rPr>
              <a:t>final second _ yolov5l</a:t>
            </a:r>
            <a:endParaRPr sz="2000" b="1">
              <a:solidFill>
                <a:srgbClr val="000000"/>
              </a:solidFill>
              <a:latin typeface="Noto Sans KR"/>
              <a:ea typeface="Noto Sans KR"/>
              <a:cs typeface="Noto Sans KR"/>
              <a:sym typeface="Noto Sans KR"/>
            </a:endParaRPr>
          </a:p>
        </p:txBody>
      </p:sp>
      <p:sp>
        <p:nvSpPr>
          <p:cNvPr id="1333" name="Google Shape;1333;p88"/>
          <p:cNvSpPr/>
          <p:nvPr/>
        </p:nvSpPr>
        <p:spPr>
          <a:xfrm>
            <a:off x="3068800" y="1637823"/>
            <a:ext cx="189300" cy="206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34" name="Google Shape;1334;p88"/>
          <p:cNvGraphicFramePr/>
          <p:nvPr/>
        </p:nvGraphicFramePr>
        <p:xfrm>
          <a:off x="5102200" y="1613578"/>
          <a:ext cx="3000000" cy="3000000"/>
        </p:xfrm>
        <a:graphic>
          <a:graphicData uri="http://schemas.openxmlformats.org/drawingml/2006/table">
            <a:tbl>
              <a:tblPr>
                <a:noFill/>
                <a:tableStyleId>{9687BA5B-207D-4504-9A98-20DCCDC27F9E}</a:tableStyleId>
              </a:tblPr>
              <a:tblGrid>
                <a:gridCol w="1661225">
                  <a:extLst>
                    <a:ext uri="{9D8B030D-6E8A-4147-A177-3AD203B41FA5}">
                      <a16:colId xmlns:a16="http://schemas.microsoft.com/office/drawing/2014/main" val="20000"/>
                    </a:ext>
                  </a:extLst>
                </a:gridCol>
                <a:gridCol w="1661225">
                  <a:extLst>
                    <a:ext uri="{9D8B030D-6E8A-4147-A177-3AD203B41FA5}">
                      <a16:colId xmlns:a16="http://schemas.microsoft.com/office/drawing/2014/main" val="20001"/>
                    </a:ext>
                  </a:extLst>
                </a:gridCol>
              </a:tblGrid>
              <a:tr h="637825">
                <a:tc>
                  <a:txBody>
                    <a:bodyPr/>
                    <a:lstStyle/>
                    <a:p>
                      <a:pPr marL="0" lvl="0" indent="0" algn="ctr" rtl="0">
                        <a:spcBef>
                          <a:spcPts val="0"/>
                        </a:spcBef>
                        <a:spcAft>
                          <a:spcPts val="0"/>
                        </a:spcAft>
                        <a:buNone/>
                      </a:pPr>
                      <a:r>
                        <a:rPr lang="ko" sz="1600" b="1">
                          <a:latin typeface="Noto Sans KR"/>
                          <a:ea typeface="Noto Sans KR"/>
                          <a:cs typeface="Noto Sans KR"/>
                          <a:sym typeface="Noto Sans KR"/>
                        </a:rPr>
                        <a:t>Precision</a:t>
                      </a:r>
                      <a:endParaRPr sz="1600" b="1">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 sz="1600">
                          <a:latin typeface="Noto Sans KR"/>
                          <a:ea typeface="Noto Sans KR"/>
                          <a:cs typeface="Noto Sans KR"/>
                          <a:sym typeface="Noto Sans KR"/>
                        </a:rPr>
                        <a:t>0.96</a:t>
                      </a:r>
                      <a:endParaRPr sz="1600">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0"/>
                  </a:ext>
                </a:extLst>
              </a:tr>
              <a:tr h="637825">
                <a:tc>
                  <a:txBody>
                    <a:bodyPr/>
                    <a:lstStyle/>
                    <a:p>
                      <a:pPr marL="0" lvl="0" indent="0" algn="ctr" rtl="0">
                        <a:spcBef>
                          <a:spcPts val="0"/>
                        </a:spcBef>
                        <a:spcAft>
                          <a:spcPts val="0"/>
                        </a:spcAft>
                        <a:buNone/>
                      </a:pPr>
                      <a:r>
                        <a:rPr lang="ko" sz="1600" b="1">
                          <a:latin typeface="Noto Sans KR"/>
                          <a:ea typeface="Noto Sans KR"/>
                          <a:cs typeface="Noto Sans KR"/>
                          <a:sym typeface="Noto Sans KR"/>
                        </a:rPr>
                        <a:t>Recall</a:t>
                      </a:r>
                      <a:endParaRPr sz="1600" b="1">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 sz="1600">
                          <a:latin typeface="Noto Sans KR"/>
                          <a:ea typeface="Noto Sans KR"/>
                          <a:cs typeface="Noto Sans KR"/>
                          <a:sym typeface="Noto Sans KR"/>
                        </a:rPr>
                        <a:t>0.96</a:t>
                      </a:r>
                      <a:endParaRPr sz="1600">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637825">
                <a:tc>
                  <a:txBody>
                    <a:bodyPr/>
                    <a:lstStyle/>
                    <a:p>
                      <a:pPr marL="0" lvl="0" indent="0" algn="ctr" rtl="0">
                        <a:spcBef>
                          <a:spcPts val="0"/>
                        </a:spcBef>
                        <a:spcAft>
                          <a:spcPts val="0"/>
                        </a:spcAft>
                        <a:buNone/>
                      </a:pPr>
                      <a:r>
                        <a:rPr lang="ko" sz="1600" b="1">
                          <a:latin typeface="Noto Sans KR"/>
                          <a:ea typeface="Noto Sans KR"/>
                          <a:cs typeface="Noto Sans KR"/>
                          <a:sym typeface="Noto Sans KR"/>
                        </a:rPr>
                        <a:t>F1-score</a:t>
                      </a:r>
                      <a:endParaRPr sz="1600" b="1">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 sz="1600">
                          <a:latin typeface="Noto Sans KR"/>
                          <a:ea typeface="Noto Sans KR"/>
                          <a:cs typeface="Noto Sans KR"/>
                          <a:sym typeface="Noto Sans KR"/>
                        </a:rPr>
                        <a:t>0.96</a:t>
                      </a:r>
                      <a:endParaRPr sz="1600">
                        <a:latin typeface="Noto Sans KR"/>
                        <a:ea typeface="Noto Sans KR"/>
                        <a:cs typeface="Noto Sans KR"/>
                        <a:sym typeface="Noto Sans K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35" name="Google Shape;1335;p88"/>
          <p:cNvSpPr txBox="1"/>
          <p:nvPr/>
        </p:nvSpPr>
        <p:spPr>
          <a:xfrm>
            <a:off x="4456825" y="355182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600" b="1">
                <a:solidFill>
                  <a:srgbClr val="000000"/>
                </a:solidFill>
                <a:latin typeface="Noto Sans KR"/>
                <a:ea typeface="Noto Sans KR"/>
                <a:cs typeface="Noto Sans KR"/>
                <a:sym typeface="Noto Sans KR"/>
              </a:rPr>
              <a:t>Threshold = 0.468</a:t>
            </a:r>
            <a:endParaRPr b="1">
              <a:latin typeface="Noto Sans KR"/>
              <a:ea typeface="Noto Sans KR"/>
              <a:cs typeface="Noto Sans KR"/>
              <a:sym typeface="Noto Sans KR"/>
            </a:endParaRPr>
          </a:p>
        </p:txBody>
      </p:sp>
      <p:pic>
        <p:nvPicPr>
          <p:cNvPr id="1336" name="Google Shape;1336;p88"/>
          <p:cNvPicPr preferRelativeResize="0"/>
          <p:nvPr/>
        </p:nvPicPr>
        <p:blipFill>
          <a:blip r:embed="rId4">
            <a:alphaModFix/>
          </a:blip>
          <a:stretch>
            <a:fillRect/>
          </a:stretch>
        </p:blipFill>
        <p:spPr>
          <a:xfrm>
            <a:off x="741400" y="1604875"/>
            <a:ext cx="4120750" cy="3206375"/>
          </a:xfrm>
          <a:prstGeom prst="rect">
            <a:avLst/>
          </a:prstGeom>
          <a:noFill/>
          <a:ln>
            <a:noFill/>
          </a:ln>
        </p:spPr>
      </p:pic>
      <p:cxnSp>
        <p:nvCxnSpPr>
          <p:cNvPr id="1337" name="Google Shape;1337;p88"/>
          <p:cNvCxnSpPr>
            <a:stCxn id="1333" idx="4"/>
          </p:cNvCxnSpPr>
          <p:nvPr/>
        </p:nvCxnSpPr>
        <p:spPr>
          <a:xfrm>
            <a:off x="3163450" y="1843923"/>
            <a:ext cx="1938900" cy="1668900"/>
          </a:xfrm>
          <a:prstGeom prst="straightConnector1">
            <a:avLst/>
          </a:prstGeom>
          <a:noFill/>
          <a:ln w="19050" cap="flat" cmpd="sng">
            <a:solidFill>
              <a:srgbClr val="FF0000"/>
            </a:solidFill>
            <a:prstDash val="dot"/>
            <a:round/>
            <a:headEnd type="none" w="med" len="med"/>
            <a:tailEnd type="none" w="med" len="med"/>
          </a:ln>
        </p:spPr>
      </p:cxnSp>
      <p:cxnSp>
        <p:nvCxnSpPr>
          <p:cNvPr id="1338" name="Google Shape;1338;p88"/>
          <p:cNvCxnSpPr/>
          <p:nvPr/>
        </p:nvCxnSpPr>
        <p:spPr>
          <a:xfrm rot="10800000" flipH="1">
            <a:off x="3145000" y="1625525"/>
            <a:ext cx="1942200" cy="8100"/>
          </a:xfrm>
          <a:prstGeom prst="straightConnector1">
            <a:avLst/>
          </a:prstGeom>
          <a:noFill/>
          <a:ln w="19050" cap="flat" cmpd="sng">
            <a:solidFill>
              <a:srgbClr val="FF0000"/>
            </a:solidFill>
            <a:prstDash val="dot"/>
            <a:round/>
            <a:headEnd type="none" w="med" len="med"/>
            <a:tailEnd type="none" w="med" len="med"/>
          </a:ln>
        </p:spPr>
      </p:cxnSp>
      <p:sp>
        <p:nvSpPr>
          <p:cNvPr id="1339" name="Google Shape;1339;p88"/>
          <p:cNvSpPr/>
          <p:nvPr/>
        </p:nvSpPr>
        <p:spPr>
          <a:xfrm>
            <a:off x="5091225" y="1625947"/>
            <a:ext cx="3344400" cy="191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a:ea typeface="Noto Sans KR"/>
              <a:cs typeface="Noto Sans KR"/>
              <a:sym typeface="Noto Sans KR"/>
            </a:endParaRPr>
          </a:p>
        </p:txBody>
      </p:sp>
      <p:sp>
        <p:nvSpPr>
          <p:cNvPr id="1340" name="Google Shape;1340;p88"/>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(최종 선정모델 성능지표)</a:t>
            </a:r>
            <a:endParaRPr sz="2000" b="1">
              <a:solidFill>
                <a:schemeClr val="dk1"/>
              </a:solidFill>
              <a:latin typeface="Do Hyeon"/>
              <a:ea typeface="Do Hyeon"/>
              <a:cs typeface="Do Hyeon"/>
              <a:sym typeface="Do Hyeon"/>
            </a:endParaRPr>
          </a:p>
        </p:txBody>
      </p:sp>
      <p:sp>
        <p:nvSpPr>
          <p:cNvPr id="1341" name="Google Shape;1341;p88"/>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6"/>
                                        </p:tgtEl>
                                        <p:attrNameLst>
                                          <p:attrName>style.visibility</p:attrName>
                                        </p:attrNameLst>
                                      </p:cBhvr>
                                      <p:to>
                                        <p:strVal val="visible"/>
                                      </p:to>
                                    </p:set>
                                    <p:animEffect transition="in" filter="fade">
                                      <p:cBhvr>
                                        <p:cTn id="7" dur="1000"/>
                                        <p:tgtEl>
                                          <p:spTgt spid="1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grpSp>
        <p:nvGrpSpPr>
          <p:cNvPr id="1346" name="Google Shape;1346;p89"/>
          <p:cNvGrpSpPr/>
          <p:nvPr/>
        </p:nvGrpSpPr>
        <p:grpSpPr>
          <a:xfrm>
            <a:off x="159584" y="177763"/>
            <a:ext cx="8857869" cy="4809744"/>
            <a:chOff x="212779" y="237018"/>
            <a:chExt cx="11810492" cy="6412992"/>
          </a:xfrm>
        </p:grpSpPr>
        <p:sp>
          <p:nvSpPr>
            <p:cNvPr id="1347" name="Google Shape;1347;p8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348" name="Google Shape;1348;p8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349" name="Google Shape;1349;p89"/>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350" name="Google Shape;1350;p8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351" name="Google Shape;1351;p8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352" name="Google Shape;1352;p89"/>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353" name="Google Shape;1353;p89"/>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2000" b="1">
                <a:solidFill>
                  <a:schemeClr val="dk1"/>
                </a:solidFill>
                <a:latin typeface="Do Hyeon"/>
                <a:ea typeface="Do Hyeon"/>
                <a:cs typeface="Do Hyeon"/>
                <a:sym typeface="Do Hyeon"/>
              </a:endParaRPr>
            </a:p>
          </p:txBody>
        </p:sp>
        <p:cxnSp>
          <p:nvCxnSpPr>
            <p:cNvPr id="1354" name="Google Shape;1354;p8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355" name="Google Shape;1355;p89"/>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pic>
        <p:nvPicPr>
          <p:cNvPr id="1356" name="Google Shape;1356;p89"/>
          <p:cNvPicPr preferRelativeResize="0"/>
          <p:nvPr/>
        </p:nvPicPr>
        <p:blipFill>
          <a:blip r:embed="rId3">
            <a:alphaModFix/>
          </a:blip>
          <a:stretch>
            <a:fillRect/>
          </a:stretch>
        </p:blipFill>
        <p:spPr>
          <a:xfrm>
            <a:off x="754250" y="626575"/>
            <a:ext cx="2742451" cy="2352998"/>
          </a:xfrm>
          <a:prstGeom prst="rect">
            <a:avLst/>
          </a:prstGeom>
          <a:noFill/>
          <a:ln>
            <a:noFill/>
          </a:ln>
        </p:spPr>
      </p:pic>
      <p:pic>
        <p:nvPicPr>
          <p:cNvPr id="1357" name="Google Shape;1357;p89"/>
          <p:cNvPicPr preferRelativeResize="0"/>
          <p:nvPr/>
        </p:nvPicPr>
        <p:blipFill>
          <a:blip r:embed="rId4">
            <a:alphaModFix/>
          </a:blip>
          <a:stretch>
            <a:fillRect/>
          </a:stretch>
        </p:blipFill>
        <p:spPr>
          <a:xfrm>
            <a:off x="3662275" y="626575"/>
            <a:ext cx="1819450" cy="2352998"/>
          </a:xfrm>
          <a:prstGeom prst="rect">
            <a:avLst/>
          </a:prstGeom>
          <a:noFill/>
          <a:ln>
            <a:noFill/>
          </a:ln>
        </p:spPr>
      </p:pic>
      <p:pic>
        <p:nvPicPr>
          <p:cNvPr id="1358" name="Google Shape;1358;p89"/>
          <p:cNvPicPr preferRelativeResize="0"/>
          <p:nvPr/>
        </p:nvPicPr>
        <p:blipFill>
          <a:blip r:embed="rId5">
            <a:alphaModFix/>
          </a:blip>
          <a:stretch>
            <a:fillRect/>
          </a:stretch>
        </p:blipFill>
        <p:spPr>
          <a:xfrm>
            <a:off x="5647300" y="644800"/>
            <a:ext cx="2989875" cy="2316549"/>
          </a:xfrm>
          <a:prstGeom prst="rect">
            <a:avLst/>
          </a:prstGeom>
          <a:noFill/>
          <a:ln>
            <a:noFill/>
          </a:ln>
        </p:spPr>
      </p:pic>
      <p:pic>
        <p:nvPicPr>
          <p:cNvPr id="1359" name="Google Shape;1359;p89"/>
          <p:cNvPicPr preferRelativeResize="0"/>
          <p:nvPr/>
        </p:nvPicPr>
        <p:blipFill rotWithShape="1">
          <a:blip r:embed="rId6">
            <a:alphaModFix/>
          </a:blip>
          <a:srcRect b="10610"/>
          <a:stretch/>
        </p:blipFill>
        <p:spPr>
          <a:xfrm>
            <a:off x="754250" y="3051425"/>
            <a:ext cx="2160124" cy="1777324"/>
          </a:xfrm>
          <a:prstGeom prst="rect">
            <a:avLst/>
          </a:prstGeom>
          <a:noFill/>
          <a:ln>
            <a:noFill/>
          </a:ln>
        </p:spPr>
      </p:pic>
      <p:pic>
        <p:nvPicPr>
          <p:cNvPr id="1360" name="Google Shape;1360;p89"/>
          <p:cNvPicPr preferRelativeResize="0"/>
          <p:nvPr/>
        </p:nvPicPr>
        <p:blipFill rotWithShape="1">
          <a:blip r:embed="rId7">
            <a:alphaModFix/>
          </a:blip>
          <a:srcRect b="10610"/>
          <a:stretch/>
        </p:blipFill>
        <p:spPr>
          <a:xfrm>
            <a:off x="3118525" y="3075350"/>
            <a:ext cx="2651100" cy="1777325"/>
          </a:xfrm>
          <a:prstGeom prst="rect">
            <a:avLst/>
          </a:prstGeom>
          <a:noFill/>
          <a:ln>
            <a:noFill/>
          </a:ln>
        </p:spPr>
      </p:pic>
      <p:pic>
        <p:nvPicPr>
          <p:cNvPr id="1361" name="Google Shape;1361;p89"/>
          <p:cNvPicPr preferRelativeResize="0"/>
          <p:nvPr/>
        </p:nvPicPr>
        <p:blipFill rotWithShape="1">
          <a:blip r:embed="rId8">
            <a:alphaModFix/>
          </a:blip>
          <a:srcRect l="-5009" r="5009" b="10610"/>
          <a:stretch/>
        </p:blipFill>
        <p:spPr>
          <a:xfrm>
            <a:off x="5894725" y="3075350"/>
            <a:ext cx="2742451" cy="1777325"/>
          </a:xfrm>
          <a:prstGeom prst="rect">
            <a:avLst/>
          </a:prstGeom>
          <a:noFill/>
          <a:ln>
            <a:noFill/>
          </a:ln>
        </p:spPr>
      </p:pic>
      <p:sp>
        <p:nvSpPr>
          <p:cNvPr id="1362" name="Google Shape;1362;p89"/>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
        <p:nvSpPr>
          <p:cNvPr id="1363" name="Google Shape;1363;p89"/>
          <p:cNvSpPr/>
          <p:nvPr/>
        </p:nvSpPr>
        <p:spPr>
          <a:xfrm>
            <a:off x="6670000" y="1210675"/>
            <a:ext cx="857400" cy="864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9"/>
          <p:cNvSpPr/>
          <p:nvPr/>
        </p:nvSpPr>
        <p:spPr>
          <a:xfrm>
            <a:off x="6849751" y="3765825"/>
            <a:ext cx="631800" cy="541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9"/>
          <p:cNvSpPr/>
          <p:nvPr/>
        </p:nvSpPr>
        <p:spPr>
          <a:xfrm>
            <a:off x="1303400" y="3281675"/>
            <a:ext cx="735000" cy="603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9"/>
          <p:cNvSpPr/>
          <p:nvPr/>
        </p:nvSpPr>
        <p:spPr>
          <a:xfrm>
            <a:off x="3890850" y="4080100"/>
            <a:ext cx="432900" cy="42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pSp>
        <p:nvGrpSpPr>
          <p:cNvPr id="1371" name="Google Shape;1371;p90"/>
          <p:cNvGrpSpPr/>
          <p:nvPr/>
        </p:nvGrpSpPr>
        <p:grpSpPr>
          <a:xfrm>
            <a:off x="159584" y="177763"/>
            <a:ext cx="8857869" cy="4809744"/>
            <a:chOff x="212779" y="237018"/>
            <a:chExt cx="11810492" cy="6412992"/>
          </a:xfrm>
        </p:grpSpPr>
        <p:sp>
          <p:nvSpPr>
            <p:cNvPr id="1372" name="Google Shape;1372;p9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373" name="Google Shape;1373;p9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374" name="Google Shape;1374;p90"/>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375" name="Google Shape;1375;p9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376" name="Google Shape;1376;p9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377" name="Google Shape;1377;p90"/>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378" name="Google Shape;1378;p90"/>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379" name="Google Shape;1379;p9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380" name="Google Shape;1380;p90"/>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sp>
        <p:nvSpPr>
          <p:cNvPr id="1381" name="Google Shape;1381;p90"/>
          <p:cNvSpPr txBox="1">
            <a:spLocks noGrp="1"/>
          </p:cNvSpPr>
          <p:nvPr>
            <p:ph type="title"/>
          </p:nvPr>
        </p:nvSpPr>
        <p:spPr>
          <a:xfrm>
            <a:off x="601600" y="1033950"/>
            <a:ext cx="3859800" cy="420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ko" sz="1518" b="1">
                <a:latin typeface="Noto Sans KR"/>
                <a:ea typeface="Noto Sans KR"/>
                <a:cs typeface="Noto Sans KR"/>
                <a:sym typeface="Noto Sans KR"/>
              </a:rPr>
              <a:t>EfficientNet  </a:t>
            </a:r>
            <a:r>
              <a:rPr lang="ko" sz="1518">
                <a:latin typeface="Noto Sans KR"/>
                <a:ea typeface="Noto Sans KR"/>
                <a:cs typeface="Noto Sans KR"/>
                <a:sym typeface="Noto Sans KR"/>
              </a:rPr>
              <a:t>- </a:t>
            </a:r>
            <a:r>
              <a:rPr lang="ko" sz="960">
                <a:latin typeface="Noto Sans KR"/>
                <a:ea typeface="Noto Sans KR"/>
                <a:cs typeface="Noto Sans KR"/>
                <a:sym typeface="Noto Sans KR"/>
              </a:rPr>
              <a:t>learning_rate=1e-4</a:t>
            </a:r>
            <a:endParaRPr sz="960">
              <a:latin typeface="Noto Sans KR"/>
              <a:ea typeface="Noto Sans KR"/>
              <a:cs typeface="Noto Sans KR"/>
              <a:sym typeface="Noto Sans KR"/>
            </a:endParaRPr>
          </a:p>
          <a:p>
            <a:pPr marL="457200" lvl="0" indent="0" algn="l" rtl="0">
              <a:spcBef>
                <a:spcPts val="0"/>
              </a:spcBef>
              <a:spcAft>
                <a:spcPts val="0"/>
              </a:spcAft>
              <a:buSzPts val="990"/>
              <a:buNone/>
            </a:pPr>
            <a:r>
              <a:rPr lang="ko" sz="960">
                <a:latin typeface="Noto Sans KR"/>
                <a:ea typeface="Noto Sans KR"/>
                <a:cs typeface="Noto Sans KR"/>
                <a:sym typeface="Noto Sans KR"/>
              </a:rPr>
              <a:t>                                 activation function : softmax</a:t>
            </a:r>
            <a:endParaRPr sz="960">
              <a:latin typeface="Noto Sans KR"/>
              <a:ea typeface="Noto Sans KR"/>
              <a:cs typeface="Noto Sans KR"/>
              <a:sym typeface="Noto Sans KR"/>
            </a:endParaRPr>
          </a:p>
        </p:txBody>
      </p:sp>
      <p:sp>
        <p:nvSpPr>
          <p:cNvPr id="1382" name="Google Shape;1382;p90"/>
          <p:cNvSpPr txBox="1">
            <a:spLocks noGrp="1"/>
          </p:cNvSpPr>
          <p:nvPr>
            <p:ph type="body" idx="1"/>
          </p:nvPr>
        </p:nvSpPr>
        <p:spPr>
          <a:xfrm>
            <a:off x="4594800" y="1088000"/>
            <a:ext cx="3967200" cy="420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5"/>
              <a:buNone/>
            </a:pPr>
            <a:r>
              <a:rPr lang="ko" sz="1150">
                <a:solidFill>
                  <a:schemeClr val="dk1"/>
                </a:solidFill>
                <a:latin typeface="Noto Sans KR"/>
                <a:ea typeface="Noto Sans KR"/>
                <a:cs typeface="Noto Sans KR"/>
                <a:sym typeface="Noto Sans KR"/>
              </a:rPr>
              <a:t>Convolution Layer안의 일부 parameter 동결 해제</a:t>
            </a:r>
            <a:endParaRPr sz="1150">
              <a:latin typeface="Noto Sans KR"/>
              <a:ea typeface="Noto Sans KR"/>
              <a:cs typeface="Noto Sans KR"/>
              <a:sym typeface="Noto Sans KR"/>
            </a:endParaRPr>
          </a:p>
        </p:txBody>
      </p:sp>
      <p:pic>
        <p:nvPicPr>
          <p:cNvPr id="1383" name="Google Shape;1383;p90"/>
          <p:cNvPicPr preferRelativeResize="0"/>
          <p:nvPr/>
        </p:nvPicPr>
        <p:blipFill rotWithShape="1">
          <a:blip r:embed="rId3">
            <a:alphaModFix/>
          </a:blip>
          <a:srcRect t="12816"/>
          <a:stretch/>
        </p:blipFill>
        <p:spPr>
          <a:xfrm>
            <a:off x="658800" y="1620050"/>
            <a:ext cx="3967200" cy="2158013"/>
          </a:xfrm>
          <a:prstGeom prst="rect">
            <a:avLst/>
          </a:prstGeom>
          <a:noFill/>
          <a:ln>
            <a:noFill/>
          </a:ln>
        </p:spPr>
      </p:pic>
      <p:pic>
        <p:nvPicPr>
          <p:cNvPr id="1384" name="Google Shape;1384;p90"/>
          <p:cNvPicPr preferRelativeResize="0"/>
          <p:nvPr/>
        </p:nvPicPr>
        <p:blipFill rotWithShape="1">
          <a:blip r:embed="rId4">
            <a:alphaModFix/>
          </a:blip>
          <a:srcRect t="18207"/>
          <a:stretch/>
        </p:blipFill>
        <p:spPr>
          <a:xfrm>
            <a:off x="4547325" y="1743801"/>
            <a:ext cx="3617700" cy="2034275"/>
          </a:xfrm>
          <a:prstGeom prst="rect">
            <a:avLst/>
          </a:prstGeom>
          <a:noFill/>
          <a:ln>
            <a:noFill/>
          </a:ln>
        </p:spPr>
      </p:pic>
      <p:sp>
        <p:nvSpPr>
          <p:cNvPr id="1385" name="Google Shape;1385;p90"/>
          <p:cNvSpPr txBox="1"/>
          <p:nvPr/>
        </p:nvSpPr>
        <p:spPr>
          <a:xfrm>
            <a:off x="7547900" y="1704700"/>
            <a:ext cx="1089600" cy="507900"/>
          </a:xfrm>
          <a:prstGeom prst="rect">
            <a:avLst/>
          </a:prstGeom>
          <a:noFill/>
          <a:ln>
            <a:noFill/>
          </a:ln>
        </p:spPr>
        <p:txBody>
          <a:bodyPr spcFirstLastPara="1" wrap="square" lIns="91425" tIns="91425" rIns="91425" bIns="91425" anchor="t" anchorCtr="0">
            <a:spAutoFit/>
          </a:bodyPr>
          <a:lstStyle/>
          <a:p>
            <a:pPr marL="457200" lvl="0" indent="-295275" algn="l" rtl="0">
              <a:spcBef>
                <a:spcPts val="0"/>
              </a:spcBef>
              <a:spcAft>
                <a:spcPts val="0"/>
              </a:spcAft>
              <a:buSzPts val="1050"/>
              <a:buFont typeface="Noto Sans KR"/>
              <a:buChar char="●"/>
            </a:pPr>
            <a:r>
              <a:rPr lang="ko" sz="1050">
                <a:solidFill>
                  <a:srgbClr val="FF0000"/>
                </a:solidFill>
                <a:latin typeface="Noto Sans KR"/>
                <a:ea typeface="Noto Sans KR"/>
                <a:cs typeface="Noto Sans KR"/>
                <a:sym typeface="Noto Sans KR"/>
              </a:rPr>
              <a:t>train</a:t>
            </a:r>
            <a:endParaRPr sz="1050">
              <a:solidFill>
                <a:srgbClr val="FF0000"/>
              </a:solidFill>
              <a:latin typeface="Noto Sans KR"/>
              <a:ea typeface="Noto Sans KR"/>
              <a:cs typeface="Noto Sans KR"/>
              <a:sym typeface="Noto Sans KR"/>
            </a:endParaRPr>
          </a:p>
          <a:p>
            <a:pPr marL="457200" lvl="0" indent="-295275" algn="l" rtl="0">
              <a:spcBef>
                <a:spcPts val="0"/>
              </a:spcBef>
              <a:spcAft>
                <a:spcPts val="0"/>
              </a:spcAft>
              <a:buSzPts val="1050"/>
              <a:buFont typeface="Noto Sans KR"/>
              <a:buChar char="●"/>
            </a:pPr>
            <a:r>
              <a:rPr lang="ko" sz="1050">
                <a:solidFill>
                  <a:srgbClr val="0000FF"/>
                </a:solidFill>
                <a:latin typeface="Noto Sans KR"/>
                <a:ea typeface="Noto Sans KR"/>
                <a:cs typeface="Noto Sans KR"/>
                <a:sym typeface="Noto Sans KR"/>
              </a:rPr>
              <a:t>valid</a:t>
            </a:r>
            <a:endParaRPr sz="1100">
              <a:solidFill>
                <a:srgbClr val="0000FF"/>
              </a:solidFill>
              <a:latin typeface="Noto Sans KR"/>
              <a:ea typeface="Noto Sans KR"/>
              <a:cs typeface="Noto Sans KR"/>
              <a:sym typeface="Noto Sans KR"/>
            </a:endParaRPr>
          </a:p>
        </p:txBody>
      </p:sp>
      <p:graphicFrame>
        <p:nvGraphicFramePr>
          <p:cNvPr id="1386" name="Google Shape;1386;p90"/>
          <p:cNvGraphicFramePr/>
          <p:nvPr/>
        </p:nvGraphicFramePr>
        <p:xfrm>
          <a:off x="658800" y="3795863"/>
          <a:ext cx="7872025" cy="1113950"/>
        </p:xfrm>
        <a:graphic>
          <a:graphicData uri="http://schemas.openxmlformats.org/drawingml/2006/table">
            <a:tbl>
              <a:tblPr>
                <a:noFill/>
                <a:tableStyleId>{67F49707-43F0-4F74-B0A8-F7FB14A69D0E}</a:tableStyleId>
              </a:tblPr>
              <a:tblGrid>
                <a:gridCol w="1522950">
                  <a:extLst>
                    <a:ext uri="{9D8B030D-6E8A-4147-A177-3AD203B41FA5}">
                      <a16:colId xmlns:a16="http://schemas.microsoft.com/office/drawing/2014/main" val="20000"/>
                    </a:ext>
                  </a:extLst>
                </a:gridCol>
                <a:gridCol w="1101050">
                  <a:extLst>
                    <a:ext uri="{9D8B030D-6E8A-4147-A177-3AD203B41FA5}">
                      <a16:colId xmlns:a16="http://schemas.microsoft.com/office/drawing/2014/main" val="20001"/>
                    </a:ext>
                  </a:extLst>
                </a:gridCol>
                <a:gridCol w="1312000">
                  <a:extLst>
                    <a:ext uri="{9D8B030D-6E8A-4147-A177-3AD203B41FA5}">
                      <a16:colId xmlns:a16="http://schemas.microsoft.com/office/drawing/2014/main" val="20002"/>
                    </a:ext>
                  </a:extLst>
                </a:gridCol>
                <a:gridCol w="1312000">
                  <a:extLst>
                    <a:ext uri="{9D8B030D-6E8A-4147-A177-3AD203B41FA5}">
                      <a16:colId xmlns:a16="http://schemas.microsoft.com/office/drawing/2014/main" val="20003"/>
                    </a:ext>
                  </a:extLst>
                </a:gridCol>
                <a:gridCol w="1102200">
                  <a:extLst>
                    <a:ext uri="{9D8B030D-6E8A-4147-A177-3AD203B41FA5}">
                      <a16:colId xmlns:a16="http://schemas.microsoft.com/office/drawing/2014/main" val="20004"/>
                    </a:ext>
                  </a:extLst>
                </a:gridCol>
                <a:gridCol w="1521825">
                  <a:extLst>
                    <a:ext uri="{9D8B030D-6E8A-4147-A177-3AD203B41FA5}">
                      <a16:colId xmlns:a16="http://schemas.microsoft.com/office/drawing/2014/main" val="20005"/>
                    </a:ext>
                  </a:extLst>
                </a:gridCol>
              </a:tblGrid>
              <a:tr h="299850">
                <a:tc>
                  <a:txBody>
                    <a:bodyPr/>
                    <a:lstStyle/>
                    <a:p>
                      <a:pPr marL="0" lvl="0" indent="0" algn="ctr" rtl="0">
                        <a:spcBef>
                          <a:spcPts val="0"/>
                        </a:spcBef>
                        <a:spcAft>
                          <a:spcPts val="0"/>
                        </a:spcAft>
                        <a:buNone/>
                      </a:pPr>
                      <a:endParaRPr sz="13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52677C"/>
                    </a:solidFill>
                  </a:tcPr>
                </a:tc>
                <a:tc>
                  <a:txBody>
                    <a:bodyPr/>
                    <a:lstStyle/>
                    <a:p>
                      <a:pPr marL="0" lvl="0" indent="0" algn="ctr" rtl="0">
                        <a:spcBef>
                          <a:spcPts val="0"/>
                        </a:spcBef>
                        <a:spcAft>
                          <a:spcPts val="0"/>
                        </a:spcAft>
                        <a:buNone/>
                      </a:pPr>
                      <a:r>
                        <a:rPr lang="ko" sz="1300" b="1">
                          <a:solidFill>
                            <a:schemeClr val="lt1"/>
                          </a:solidFill>
                          <a:latin typeface="Noto Sans KR"/>
                          <a:ea typeface="Noto Sans KR"/>
                          <a:cs typeface="Noto Sans KR"/>
                          <a:sym typeface="Noto Sans KR"/>
                        </a:rPr>
                        <a:t>0 fold</a:t>
                      </a:r>
                      <a:endParaRPr sz="1300" b="1">
                        <a:solidFill>
                          <a:schemeClr val="lt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b="1">
                          <a:solidFill>
                            <a:schemeClr val="lt1"/>
                          </a:solidFill>
                          <a:latin typeface="Noto Sans KR"/>
                          <a:ea typeface="Noto Sans KR"/>
                          <a:cs typeface="Noto Sans KR"/>
                          <a:sym typeface="Noto Sans KR"/>
                        </a:rPr>
                        <a:t>1 fold</a:t>
                      </a:r>
                      <a:endParaRPr sz="1300" b="1">
                        <a:solidFill>
                          <a:schemeClr val="lt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b="1">
                          <a:solidFill>
                            <a:schemeClr val="lt1"/>
                          </a:solidFill>
                          <a:latin typeface="Noto Sans KR"/>
                          <a:ea typeface="Noto Sans KR"/>
                          <a:cs typeface="Noto Sans KR"/>
                          <a:sym typeface="Noto Sans KR"/>
                        </a:rPr>
                        <a:t>2 fold</a:t>
                      </a:r>
                      <a:endParaRPr sz="1300" b="1">
                        <a:solidFill>
                          <a:schemeClr val="lt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b="1">
                          <a:solidFill>
                            <a:schemeClr val="lt1"/>
                          </a:solidFill>
                          <a:latin typeface="Noto Sans KR"/>
                          <a:ea typeface="Noto Sans KR"/>
                          <a:cs typeface="Noto Sans KR"/>
                          <a:sym typeface="Noto Sans KR"/>
                        </a:rPr>
                        <a:t>3 fold</a:t>
                      </a:r>
                      <a:endParaRPr sz="1300" b="1">
                        <a:solidFill>
                          <a:schemeClr val="lt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b="1">
                          <a:solidFill>
                            <a:schemeClr val="lt1"/>
                          </a:solidFill>
                          <a:latin typeface="Noto Sans KR"/>
                          <a:ea typeface="Noto Sans KR"/>
                          <a:cs typeface="Noto Sans KR"/>
                          <a:sym typeface="Noto Sans KR"/>
                        </a:rPr>
                        <a:t>4 fold</a:t>
                      </a:r>
                      <a:endParaRPr sz="1300" b="1">
                        <a:solidFill>
                          <a:schemeClr val="lt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262100">
                <a:tc>
                  <a:txBody>
                    <a:bodyPr/>
                    <a:lstStyle/>
                    <a:p>
                      <a:pPr marL="0" lvl="0" indent="0" algn="ctr" rtl="0">
                        <a:spcBef>
                          <a:spcPts val="0"/>
                        </a:spcBef>
                        <a:spcAft>
                          <a:spcPts val="0"/>
                        </a:spcAft>
                        <a:buNone/>
                      </a:pPr>
                      <a:r>
                        <a:rPr lang="ko" sz="1100">
                          <a:solidFill>
                            <a:schemeClr val="dk1"/>
                          </a:solidFill>
                          <a:latin typeface="Noto Sans KR"/>
                          <a:ea typeface="Noto Sans KR"/>
                          <a:cs typeface="Noto Sans KR"/>
                          <a:sym typeface="Noto Sans KR"/>
                        </a:rPr>
                        <a:t>best epoch</a:t>
                      </a:r>
                      <a:endParaRPr sz="1100">
                        <a:solidFill>
                          <a:schemeClr val="dk1"/>
                        </a:solidFill>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Clr>
                          <a:schemeClr val="dk1"/>
                        </a:buClr>
                        <a:buSzPts val="1100"/>
                        <a:buFont typeface="Arial"/>
                        <a:buNone/>
                      </a:pPr>
                      <a:r>
                        <a:rPr lang="ko" sz="1100">
                          <a:solidFill>
                            <a:schemeClr val="dk1"/>
                          </a:solidFill>
                          <a:latin typeface="Noto Sans KR"/>
                          <a:ea typeface="Noto Sans KR"/>
                          <a:cs typeface="Noto Sans KR"/>
                          <a:sym typeface="Noto Sans KR"/>
                        </a:rPr>
                        <a:t>189</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145</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34</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84</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195</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289900">
                <a:tc>
                  <a:txBody>
                    <a:bodyPr/>
                    <a:lstStyle/>
                    <a:p>
                      <a:pPr marL="0" lvl="0" indent="0" algn="ctr" rtl="0">
                        <a:spcBef>
                          <a:spcPts val="0"/>
                        </a:spcBef>
                        <a:spcAft>
                          <a:spcPts val="0"/>
                        </a:spcAft>
                        <a:buNone/>
                      </a:pPr>
                      <a:r>
                        <a:rPr lang="ko" sz="1100">
                          <a:latin typeface="Noto Sans KR"/>
                          <a:ea typeface="Noto Sans KR"/>
                          <a:cs typeface="Noto Sans KR"/>
                          <a:sym typeface="Noto Sans KR"/>
                        </a:rPr>
                        <a:t>best Train Loss</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Clr>
                          <a:schemeClr val="dk1"/>
                        </a:buClr>
                        <a:buSzPts val="1100"/>
                        <a:buFont typeface="Arial"/>
                        <a:buNone/>
                      </a:pPr>
                      <a:r>
                        <a:rPr lang="ko" sz="1100">
                          <a:solidFill>
                            <a:schemeClr val="dk1"/>
                          </a:solidFill>
                          <a:latin typeface="Noto Sans KR"/>
                          <a:ea typeface="Noto Sans KR"/>
                          <a:cs typeface="Noto Sans KR"/>
                          <a:sym typeface="Noto Sans KR"/>
                        </a:rPr>
                        <a:t>0.011</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0.006</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Clr>
                          <a:schemeClr val="dk1"/>
                        </a:buClr>
                        <a:buSzPts val="1100"/>
                        <a:buFont typeface="Arial"/>
                        <a:buNone/>
                      </a:pPr>
                      <a:r>
                        <a:rPr lang="ko" sz="1100">
                          <a:solidFill>
                            <a:schemeClr val="dk1"/>
                          </a:solidFill>
                          <a:latin typeface="Noto Sans KR"/>
                          <a:ea typeface="Noto Sans KR"/>
                          <a:cs typeface="Noto Sans KR"/>
                          <a:sym typeface="Noto Sans KR"/>
                        </a:rPr>
                        <a:t>0.003</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0.017</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0.001</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262100">
                <a:tc>
                  <a:txBody>
                    <a:bodyPr/>
                    <a:lstStyle/>
                    <a:p>
                      <a:pPr marL="0" lvl="0" indent="0" algn="ctr" rtl="0">
                        <a:spcBef>
                          <a:spcPts val="0"/>
                        </a:spcBef>
                        <a:spcAft>
                          <a:spcPts val="0"/>
                        </a:spcAft>
                        <a:buNone/>
                      </a:pPr>
                      <a:r>
                        <a:rPr lang="ko" sz="1100">
                          <a:latin typeface="Noto Sans KR"/>
                          <a:ea typeface="Noto Sans KR"/>
                          <a:cs typeface="Noto Sans KR"/>
                          <a:sym typeface="Noto Sans KR"/>
                        </a:rPr>
                        <a:t>best Acc</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Clr>
                          <a:schemeClr val="dk1"/>
                        </a:buClr>
                        <a:buSzPts val="1100"/>
                        <a:buFont typeface="Arial"/>
                        <a:buNone/>
                      </a:pPr>
                      <a:r>
                        <a:rPr lang="ko" sz="1100">
                          <a:solidFill>
                            <a:schemeClr val="dk1"/>
                          </a:solidFill>
                          <a:latin typeface="Noto Sans KR"/>
                          <a:ea typeface="Noto Sans KR"/>
                          <a:cs typeface="Noto Sans KR"/>
                          <a:sym typeface="Noto Sans KR"/>
                        </a:rPr>
                        <a:t>0.9985</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0.9990</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Clr>
                          <a:schemeClr val="dk1"/>
                        </a:buClr>
                        <a:buSzPts val="1100"/>
                        <a:buFont typeface="Arial"/>
                        <a:buNone/>
                      </a:pPr>
                      <a:r>
                        <a:rPr lang="ko" sz="1100">
                          <a:solidFill>
                            <a:schemeClr val="dk1"/>
                          </a:solidFill>
                          <a:latin typeface="Noto Sans KR"/>
                          <a:ea typeface="Noto Sans KR"/>
                          <a:cs typeface="Noto Sans KR"/>
                          <a:sym typeface="Noto Sans KR"/>
                        </a:rPr>
                        <a:t>0.9990</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0.9965</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ctr" rtl="0">
                        <a:lnSpc>
                          <a:spcPct val="115000"/>
                        </a:lnSpc>
                        <a:spcBef>
                          <a:spcPts val="0"/>
                        </a:spcBef>
                        <a:spcAft>
                          <a:spcPts val="0"/>
                        </a:spcAft>
                        <a:buNone/>
                      </a:pPr>
                      <a:r>
                        <a:rPr lang="ko" sz="1100">
                          <a:latin typeface="Noto Sans KR"/>
                          <a:ea typeface="Noto Sans KR"/>
                          <a:cs typeface="Noto Sans KR"/>
                          <a:sym typeface="Noto Sans KR"/>
                        </a:rPr>
                        <a:t>0.9995</a:t>
                      </a:r>
                      <a:endParaRPr sz="1100">
                        <a:latin typeface="Noto Sans KR"/>
                        <a:ea typeface="Noto Sans KR"/>
                        <a:cs typeface="Noto Sans KR"/>
                        <a:sym typeface="Noto Sans KR"/>
                      </a:endParaRPr>
                    </a:p>
                  </a:txBody>
                  <a:tcPr marL="18000" marR="18000" marT="18000" marB="180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1387" name="Google Shape;1387;p90"/>
          <p:cNvSpPr txBox="1"/>
          <p:nvPr/>
        </p:nvSpPr>
        <p:spPr>
          <a:xfrm>
            <a:off x="1048600" y="14539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latin typeface="Noto Sans KR"/>
                <a:ea typeface="Noto Sans KR"/>
                <a:cs typeface="Noto Sans KR"/>
                <a:sym typeface="Noto Sans KR"/>
              </a:rPr>
              <a:t>accuracy</a:t>
            </a:r>
            <a:endParaRPr sz="1200">
              <a:latin typeface="Noto Sans KR"/>
              <a:ea typeface="Noto Sans KR"/>
              <a:cs typeface="Noto Sans KR"/>
              <a:sym typeface="Noto Sans KR"/>
            </a:endParaRPr>
          </a:p>
        </p:txBody>
      </p:sp>
      <p:sp>
        <p:nvSpPr>
          <p:cNvPr id="1388" name="Google Shape;1388;p90"/>
          <p:cNvSpPr txBox="1"/>
          <p:nvPr/>
        </p:nvSpPr>
        <p:spPr>
          <a:xfrm>
            <a:off x="4841550" y="14539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200">
                <a:latin typeface="Noto Sans KR"/>
                <a:ea typeface="Noto Sans KR"/>
                <a:cs typeface="Noto Sans KR"/>
                <a:sym typeface="Noto Sans KR"/>
              </a:rPr>
              <a:t>loss</a:t>
            </a:r>
            <a:endParaRPr sz="1200">
              <a:latin typeface="Noto Sans KR"/>
              <a:ea typeface="Noto Sans KR"/>
              <a:cs typeface="Noto Sans KR"/>
              <a:sym typeface="Noto Sans KR"/>
            </a:endParaRPr>
          </a:p>
        </p:txBody>
      </p:sp>
      <p:sp>
        <p:nvSpPr>
          <p:cNvPr id="1389" name="Google Shape;1389;p90"/>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AI (Image Classification Model)</a:t>
            </a:r>
            <a:endParaRPr sz="2000" b="1">
              <a:solidFill>
                <a:schemeClr val="dk1"/>
              </a:solidFill>
              <a:latin typeface="Do Hyeon"/>
              <a:ea typeface="Do Hyeon"/>
              <a:cs typeface="Do Hyeon"/>
              <a:sym typeface="Do Hyeon"/>
            </a:endParaRPr>
          </a:p>
        </p:txBody>
      </p:sp>
      <p:sp>
        <p:nvSpPr>
          <p:cNvPr id="1390" name="Google Shape;1390;p90"/>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grpSp>
        <p:nvGrpSpPr>
          <p:cNvPr id="1395" name="Google Shape;1395;p91"/>
          <p:cNvGrpSpPr/>
          <p:nvPr/>
        </p:nvGrpSpPr>
        <p:grpSpPr>
          <a:xfrm>
            <a:off x="159584" y="177763"/>
            <a:ext cx="8857869" cy="4809744"/>
            <a:chOff x="212779" y="237018"/>
            <a:chExt cx="11810492" cy="6412992"/>
          </a:xfrm>
        </p:grpSpPr>
        <p:sp>
          <p:nvSpPr>
            <p:cNvPr id="1396" name="Google Shape;1396;p91"/>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397" name="Google Shape;1397;p91"/>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398" name="Google Shape;1398;p91"/>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399" name="Google Shape;1399;p91"/>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400" name="Google Shape;1400;p91"/>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401" name="Google Shape;1401;p91"/>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402" name="Google Shape;1402;p91"/>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403" name="Google Shape;1403;p91"/>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404" name="Google Shape;1404;p91"/>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graphicFrame>
        <p:nvGraphicFramePr>
          <p:cNvPr id="1405" name="Google Shape;1405;p91"/>
          <p:cNvGraphicFramePr/>
          <p:nvPr/>
        </p:nvGraphicFramePr>
        <p:xfrm>
          <a:off x="725400" y="2907300"/>
          <a:ext cx="3000000" cy="3000000"/>
        </p:xfrm>
        <a:graphic>
          <a:graphicData uri="http://schemas.openxmlformats.org/drawingml/2006/table">
            <a:tbl>
              <a:tblPr>
                <a:noFill/>
                <a:tableStyleId>{67F49707-43F0-4F74-B0A8-F7FB14A69D0E}</a:tableStyleId>
              </a:tblPr>
              <a:tblGrid>
                <a:gridCol w="1341350">
                  <a:extLst>
                    <a:ext uri="{9D8B030D-6E8A-4147-A177-3AD203B41FA5}">
                      <a16:colId xmlns:a16="http://schemas.microsoft.com/office/drawing/2014/main" val="20000"/>
                    </a:ext>
                  </a:extLst>
                </a:gridCol>
                <a:gridCol w="1152250">
                  <a:extLst>
                    <a:ext uri="{9D8B030D-6E8A-4147-A177-3AD203B41FA5}">
                      <a16:colId xmlns:a16="http://schemas.microsoft.com/office/drawing/2014/main" val="20001"/>
                    </a:ext>
                  </a:extLst>
                </a:gridCol>
                <a:gridCol w="1124225">
                  <a:extLst>
                    <a:ext uri="{9D8B030D-6E8A-4147-A177-3AD203B41FA5}">
                      <a16:colId xmlns:a16="http://schemas.microsoft.com/office/drawing/2014/main" val="20002"/>
                    </a:ext>
                  </a:extLst>
                </a:gridCol>
              </a:tblGrid>
              <a:tr h="504875">
                <a:tc>
                  <a:txBody>
                    <a:bodyPr/>
                    <a:lstStyle/>
                    <a:p>
                      <a:pPr marL="0" lvl="0" indent="0" algn="l" rtl="0">
                        <a:spcBef>
                          <a:spcPts val="0"/>
                        </a:spcBef>
                        <a:spcAft>
                          <a:spcPts val="0"/>
                        </a:spcAft>
                        <a:buNone/>
                      </a:pPr>
                      <a:endParaRPr sz="9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52677C"/>
                    </a:solidFill>
                  </a:tcPr>
                </a:tc>
                <a:tc>
                  <a:txBody>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Tesseract</a:t>
                      </a:r>
                      <a:endParaRPr sz="13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easyOCR</a:t>
                      </a:r>
                      <a:endParaRPr sz="13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486725">
                <a:tc>
                  <a:txBody>
                    <a:bodyPr/>
                    <a:lstStyle/>
                    <a:p>
                      <a:pPr marL="0" lvl="0" indent="0" algn="ctr" rtl="0">
                        <a:lnSpc>
                          <a:spcPct val="115000"/>
                        </a:lnSpc>
                        <a:spcBef>
                          <a:spcPts val="0"/>
                        </a:spcBef>
                        <a:spcAft>
                          <a:spcPts val="0"/>
                        </a:spcAft>
                        <a:buNone/>
                      </a:pPr>
                      <a:r>
                        <a:rPr lang="ko" sz="1300">
                          <a:latin typeface="Noto Sans KR"/>
                          <a:ea typeface="Noto Sans KR"/>
                          <a:cs typeface="Noto Sans KR"/>
                          <a:sym typeface="Noto Sans KR"/>
                        </a:rPr>
                        <a:t>old (구 번호판)</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0.0 %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0.0 %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504875">
                <a:tc>
                  <a:txBody>
                    <a:bodyPr/>
                    <a:lstStyle/>
                    <a:p>
                      <a:pPr marL="0" lvl="0" indent="0" algn="ctr" rtl="0">
                        <a:lnSpc>
                          <a:spcPct val="115000"/>
                        </a:lnSpc>
                        <a:spcBef>
                          <a:spcPts val="0"/>
                        </a:spcBef>
                        <a:spcAft>
                          <a:spcPts val="0"/>
                        </a:spcAft>
                        <a:buNone/>
                      </a:pPr>
                      <a:r>
                        <a:rPr lang="ko" sz="1300">
                          <a:latin typeface="Noto Sans KR"/>
                          <a:ea typeface="Noto Sans KR"/>
                          <a:cs typeface="Noto Sans KR"/>
                          <a:sym typeface="Noto Sans KR"/>
                        </a:rPr>
                        <a:t>new(신 번호판)</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3.0 %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17.0 %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
        <p:nvSpPr>
          <p:cNvPr id="1406" name="Google Shape;1406;p91"/>
          <p:cNvSpPr txBox="1"/>
          <p:nvPr/>
        </p:nvSpPr>
        <p:spPr>
          <a:xfrm>
            <a:off x="825963" y="2430600"/>
            <a:ext cx="3416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a:solidFill>
                  <a:schemeClr val="dk1"/>
                </a:solidFill>
                <a:latin typeface="Noto Sans KR"/>
                <a:ea typeface="Noto Sans KR"/>
                <a:cs typeface="Noto Sans KR"/>
                <a:sym typeface="Noto Sans KR"/>
              </a:rPr>
              <a:t>번호판 전체 이미지 인식 (7 words) </a:t>
            </a:r>
            <a:endParaRPr>
              <a:solidFill>
                <a:schemeClr val="dk1"/>
              </a:solidFill>
              <a:latin typeface="Noto Sans KR"/>
              <a:ea typeface="Noto Sans KR"/>
              <a:cs typeface="Noto Sans KR"/>
              <a:sym typeface="Noto Sans KR"/>
            </a:endParaRPr>
          </a:p>
        </p:txBody>
      </p:sp>
      <p:sp>
        <p:nvSpPr>
          <p:cNvPr id="1407" name="Google Shape;1407;p91"/>
          <p:cNvSpPr txBox="1"/>
          <p:nvPr/>
        </p:nvSpPr>
        <p:spPr>
          <a:xfrm>
            <a:off x="4843925" y="2430600"/>
            <a:ext cx="37560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
                <a:solidFill>
                  <a:schemeClr val="dk1"/>
                </a:solidFill>
                <a:latin typeface="Noto Sans KR"/>
                <a:ea typeface="Noto Sans KR"/>
                <a:cs typeface="Noto Sans KR"/>
                <a:sym typeface="Noto Sans KR"/>
              </a:rPr>
              <a:t>번호판 4자리 번호만 크롭 후 인식 (4 words)</a:t>
            </a:r>
            <a:endParaRPr>
              <a:solidFill>
                <a:schemeClr val="dk1"/>
              </a:solidFill>
              <a:latin typeface="Noto Sans KR"/>
              <a:ea typeface="Noto Sans KR"/>
              <a:cs typeface="Noto Sans KR"/>
              <a:sym typeface="Noto Sans KR"/>
            </a:endParaRPr>
          </a:p>
        </p:txBody>
      </p:sp>
      <p:sp>
        <p:nvSpPr>
          <p:cNvPr id="1408" name="Google Shape;1408;p91"/>
          <p:cNvSpPr txBox="1"/>
          <p:nvPr/>
        </p:nvSpPr>
        <p:spPr>
          <a:xfrm>
            <a:off x="334850" y="1088763"/>
            <a:ext cx="8507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300">
                <a:solidFill>
                  <a:schemeClr val="dk1"/>
                </a:solidFill>
                <a:latin typeface="Noto Sans KR"/>
                <a:ea typeface="Noto Sans KR"/>
                <a:cs typeface="Noto Sans KR"/>
                <a:sym typeface="Noto Sans KR"/>
              </a:rPr>
              <a:t>사람이 쓰거나 기계로 인쇄한 문자의 영상을 이미지 스캐너로 획득해 기계가 읽을 수 있는 문자로 변환하는 것</a:t>
            </a:r>
            <a:endParaRPr sz="1300">
              <a:solidFill>
                <a:schemeClr val="dk1"/>
              </a:solidFill>
              <a:latin typeface="Noto Sans KR"/>
              <a:ea typeface="Noto Sans KR"/>
              <a:cs typeface="Noto Sans KR"/>
              <a:sym typeface="Noto Sans KR"/>
            </a:endParaRPr>
          </a:p>
        </p:txBody>
      </p:sp>
      <p:sp>
        <p:nvSpPr>
          <p:cNvPr id="1409" name="Google Shape;1409;p91"/>
          <p:cNvSpPr txBox="1"/>
          <p:nvPr/>
        </p:nvSpPr>
        <p:spPr>
          <a:xfrm>
            <a:off x="210300" y="1578175"/>
            <a:ext cx="8857800" cy="507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ko" sz="2100" b="1">
                <a:solidFill>
                  <a:schemeClr val="dk1"/>
                </a:solidFill>
                <a:latin typeface="Noto Sans KR"/>
                <a:ea typeface="Noto Sans KR"/>
                <a:cs typeface="Noto Sans KR"/>
                <a:sym typeface="Noto Sans KR"/>
              </a:rPr>
              <a:t>             Tesseract   vs   EasyOCR (100 test)</a:t>
            </a:r>
            <a:endParaRPr sz="2100" b="1">
              <a:solidFill>
                <a:schemeClr val="dk1"/>
              </a:solidFill>
              <a:latin typeface="Noto Sans KR"/>
              <a:ea typeface="Noto Sans KR"/>
              <a:cs typeface="Noto Sans KR"/>
              <a:sym typeface="Noto Sans KR"/>
            </a:endParaRPr>
          </a:p>
        </p:txBody>
      </p:sp>
      <p:sp>
        <p:nvSpPr>
          <p:cNvPr id="1410" name="Google Shape;1410;p91"/>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2000" b="1">
                <a:solidFill>
                  <a:schemeClr val="dk1"/>
                </a:solidFill>
                <a:latin typeface="Do Hyeon"/>
                <a:ea typeface="Do Hyeon"/>
                <a:cs typeface="Do Hyeon"/>
                <a:sym typeface="Do Hyeon"/>
              </a:rPr>
              <a:t>OCR (Optical Character Recognition)</a:t>
            </a:r>
            <a:endParaRPr sz="2000" b="1">
              <a:solidFill>
                <a:schemeClr val="dk1"/>
              </a:solidFill>
              <a:latin typeface="Do Hyeon"/>
              <a:ea typeface="Do Hyeon"/>
              <a:cs typeface="Do Hyeon"/>
              <a:sym typeface="Do Hyeon"/>
            </a:endParaRPr>
          </a:p>
        </p:txBody>
      </p:sp>
      <p:sp>
        <p:nvSpPr>
          <p:cNvPr id="1411" name="Google Shape;1411;p91"/>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graphicFrame>
        <p:nvGraphicFramePr>
          <p:cNvPr id="1412" name="Google Shape;1412;p91"/>
          <p:cNvGraphicFramePr/>
          <p:nvPr/>
        </p:nvGraphicFramePr>
        <p:xfrm>
          <a:off x="4843913" y="2907300"/>
          <a:ext cx="3000000" cy="3000000"/>
        </p:xfrm>
        <a:graphic>
          <a:graphicData uri="http://schemas.openxmlformats.org/drawingml/2006/table">
            <a:tbl>
              <a:tblPr>
                <a:noFill/>
                <a:tableStyleId>{67F49707-43F0-4F74-B0A8-F7FB14A69D0E}</a:tableStyleId>
              </a:tblPr>
              <a:tblGrid>
                <a:gridCol w="1341350">
                  <a:extLst>
                    <a:ext uri="{9D8B030D-6E8A-4147-A177-3AD203B41FA5}">
                      <a16:colId xmlns:a16="http://schemas.microsoft.com/office/drawing/2014/main" val="20000"/>
                    </a:ext>
                  </a:extLst>
                </a:gridCol>
                <a:gridCol w="1152250">
                  <a:extLst>
                    <a:ext uri="{9D8B030D-6E8A-4147-A177-3AD203B41FA5}">
                      <a16:colId xmlns:a16="http://schemas.microsoft.com/office/drawing/2014/main" val="20001"/>
                    </a:ext>
                  </a:extLst>
                </a:gridCol>
                <a:gridCol w="1124225">
                  <a:extLst>
                    <a:ext uri="{9D8B030D-6E8A-4147-A177-3AD203B41FA5}">
                      <a16:colId xmlns:a16="http://schemas.microsoft.com/office/drawing/2014/main" val="20002"/>
                    </a:ext>
                  </a:extLst>
                </a:gridCol>
              </a:tblGrid>
              <a:tr h="504875">
                <a:tc>
                  <a:txBody>
                    <a:bodyPr/>
                    <a:lstStyle/>
                    <a:p>
                      <a:pPr marL="0" lvl="0" indent="0" algn="l" rtl="0">
                        <a:spcBef>
                          <a:spcPts val="0"/>
                        </a:spcBef>
                        <a:spcAft>
                          <a:spcPts val="0"/>
                        </a:spcAft>
                        <a:buNone/>
                      </a:pPr>
                      <a:endParaRPr sz="9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52677C"/>
                    </a:solidFill>
                  </a:tcPr>
                </a:tc>
                <a:tc>
                  <a:txBody>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Tesseract</a:t>
                      </a:r>
                      <a:endParaRPr sz="13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easyOCR</a:t>
                      </a:r>
                      <a:endParaRPr sz="1300">
                        <a:solidFill>
                          <a:srgbClr val="FFFFFF"/>
                        </a:solidFill>
                        <a:latin typeface="Noto Sans KR"/>
                        <a:ea typeface="Noto Sans KR"/>
                        <a:cs typeface="Noto Sans KR"/>
                        <a:sym typeface="Noto Sans K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486725">
                <a:tc>
                  <a:txBody>
                    <a:bodyPr/>
                    <a:lstStyle/>
                    <a:p>
                      <a:pPr marL="0" lvl="0" indent="0" algn="ctr" rtl="0">
                        <a:lnSpc>
                          <a:spcPct val="115000"/>
                        </a:lnSpc>
                        <a:spcBef>
                          <a:spcPts val="0"/>
                        </a:spcBef>
                        <a:spcAft>
                          <a:spcPts val="0"/>
                        </a:spcAft>
                        <a:buNone/>
                      </a:pPr>
                      <a:r>
                        <a:rPr lang="ko" sz="1300">
                          <a:latin typeface="Noto Sans KR"/>
                          <a:ea typeface="Noto Sans KR"/>
                          <a:cs typeface="Noto Sans KR"/>
                          <a:sym typeface="Noto Sans KR"/>
                        </a:rPr>
                        <a:t>old (구 번호판)</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20.0 %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0.0 %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504875">
                <a:tc>
                  <a:txBody>
                    <a:bodyPr/>
                    <a:lstStyle/>
                    <a:p>
                      <a:pPr marL="0" lvl="0" indent="0" algn="ctr" rtl="0">
                        <a:lnSpc>
                          <a:spcPct val="115000"/>
                        </a:lnSpc>
                        <a:spcBef>
                          <a:spcPts val="0"/>
                        </a:spcBef>
                        <a:spcAft>
                          <a:spcPts val="0"/>
                        </a:spcAft>
                        <a:buNone/>
                      </a:pPr>
                      <a:r>
                        <a:rPr lang="ko" sz="1300">
                          <a:latin typeface="Noto Sans KR"/>
                          <a:ea typeface="Noto Sans KR"/>
                          <a:cs typeface="Noto Sans KR"/>
                          <a:sym typeface="Noto Sans KR"/>
                        </a:rPr>
                        <a:t>new(신 번호판)</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CCCCC"/>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63.0 %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tc>
                  <a:txBody>
                    <a:bodyPr/>
                    <a:lstStyle/>
                    <a:p>
                      <a:pPr marL="0" lvl="0" indent="0" algn="r" rtl="0">
                        <a:lnSpc>
                          <a:spcPct val="115000"/>
                        </a:lnSpc>
                        <a:spcBef>
                          <a:spcPts val="0"/>
                        </a:spcBef>
                        <a:spcAft>
                          <a:spcPts val="0"/>
                        </a:spcAft>
                        <a:buNone/>
                      </a:pPr>
                      <a:r>
                        <a:rPr lang="ko" sz="1300">
                          <a:latin typeface="Noto Sans KR"/>
                          <a:ea typeface="Noto Sans KR"/>
                          <a:cs typeface="Noto Sans KR"/>
                          <a:sym typeface="Noto Sans KR"/>
                        </a:rPr>
                        <a:t>0.0 %</a:t>
                      </a:r>
                      <a:endParaRPr sz="1300">
                        <a:latin typeface="Noto Sans KR"/>
                        <a:ea typeface="Noto Sans KR"/>
                        <a:cs typeface="Noto Sans KR"/>
                        <a:sym typeface="Noto Sans K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
        <p:nvSpPr>
          <p:cNvPr id="1413" name="Google Shape;1413;p91"/>
          <p:cNvSpPr/>
          <p:nvPr/>
        </p:nvSpPr>
        <p:spPr>
          <a:xfrm>
            <a:off x="6185275" y="2910150"/>
            <a:ext cx="1152300" cy="149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grpSp>
        <p:nvGrpSpPr>
          <p:cNvPr id="1418" name="Google Shape;1418;p92"/>
          <p:cNvGrpSpPr/>
          <p:nvPr/>
        </p:nvGrpSpPr>
        <p:grpSpPr>
          <a:xfrm>
            <a:off x="159584" y="177763"/>
            <a:ext cx="8857869" cy="4809744"/>
            <a:chOff x="212779" y="237018"/>
            <a:chExt cx="11810492" cy="6412992"/>
          </a:xfrm>
        </p:grpSpPr>
        <p:sp>
          <p:nvSpPr>
            <p:cNvPr id="1419" name="Google Shape;1419;p92"/>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0" i="0" u="none" strike="noStrike" cap="none">
                  <a:solidFill>
                    <a:srgbClr val="FFFFFF"/>
                  </a:solidFill>
                  <a:latin typeface="Arial"/>
                  <a:ea typeface="Arial"/>
                  <a:cs typeface="Arial"/>
                  <a:sym typeface="Arial"/>
                </a:rPr>
                <a:t>프</a:t>
              </a:r>
              <a:r>
                <a:rPr lang="ko" sz="800" b="1" i="0" u="none" strike="noStrike" cap="none">
                  <a:solidFill>
                    <a:srgbClr val="FFFFFF"/>
                  </a:solidFill>
                  <a:latin typeface="Noto Sans KR"/>
                  <a:ea typeface="Noto Sans KR"/>
                  <a:cs typeface="Noto Sans KR"/>
                  <a:sym typeface="Noto Sans KR"/>
                </a:rPr>
                <a:t>로젝트 배경</a:t>
              </a:r>
              <a:endParaRPr sz="800" b="1" i="0" u="none" strike="noStrike" cap="none">
                <a:solidFill>
                  <a:srgbClr val="FFFFFF"/>
                </a:solidFill>
                <a:latin typeface="Noto Sans KR"/>
                <a:ea typeface="Noto Sans KR"/>
                <a:cs typeface="Noto Sans KR"/>
                <a:sym typeface="Noto Sans KR"/>
              </a:endParaRPr>
            </a:p>
          </p:txBody>
        </p:sp>
        <p:sp>
          <p:nvSpPr>
            <p:cNvPr id="1420" name="Google Shape;1420;p92"/>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421" name="Google Shape;1421;p92"/>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422" name="Google Shape;1422;p92"/>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1423" name="Google Shape;1423;p92"/>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424" name="Google Shape;1424;p92"/>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425" name="Google Shape;1425;p92"/>
            <p:cNvSpPr/>
            <p:nvPr/>
          </p:nvSpPr>
          <p:spPr>
            <a:xfrm>
              <a:off x="212779" y="237018"/>
              <a:ext cx="11810492" cy="6412992"/>
            </a:xfrm>
            <a:custGeom>
              <a:avLst/>
              <a:gdLst/>
              <a:ahLst/>
              <a:cxnLst/>
              <a:rect l="l" t="t" r="r" b="b"/>
              <a:pathLst>
                <a:path w="11810492" h="6412992" extrusionOk="0">
                  <a:moveTo>
                    <a:pt x="5200848" y="0"/>
                  </a:moveTo>
                  <a:lnTo>
                    <a:pt x="6609644" y="0"/>
                  </a:lnTo>
                  <a:cubicBezTo>
                    <a:pt x="6669490" y="0"/>
                    <a:pt x="6718004" y="48514"/>
                    <a:pt x="6718004" y="108360"/>
                  </a:cubicBezTo>
                  <a:lnTo>
                    <a:pt x="6718004"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5092487" y="444246"/>
                  </a:lnTo>
                  <a:lnTo>
                    <a:pt x="5092487" y="108360"/>
                  </a:lnTo>
                  <a:cubicBezTo>
                    <a:pt x="5092487" y="48514"/>
                    <a:pt x="5141001" y="0"/>
                    <a:pt x="520084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426" name="Google Shape;1426;p92"/>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427" name="Google Shape;1427;p92"/>
            <p:cNvCxnSpPr/>
            <p:nvPr/>
          </p:nvCxnSpPr>
          <p:spPr>
            <a:xfrm>
              <a:off x="5457936" y="681264"/>
              <a:ext cx="1332000" cy="0"/>
            </a:xfrm>
            <a:prstGeom prst="straightConnector1">
              <a:avLst/>
            </a:prstGeom>
            <a:noFill/>
            <a:ln w="25400" cap="flat" cmpd="sng">
              <a:solidFill>
                <a:schemeClr val="dk2"/>
              </a:solidFill>
              <a:prstDash val="solid"/>
              <a:miter lim="800000"/>
              <a:headEnd type="none" w="sm" len="sm"/>
              <a:tailEnd type="none" w="sm" len="sm"/>
            </a:ln>
          </p:spPr>
        </p:cxnSp>
      </p:grpSp>
      <p:pic>
        <p:nvPicPr>
          <p:cNvPr id="1428" name="Google Shape;1428;p92"/>
          <p:cNvPicPr preferRelativeResize="0"/>
          <p:nvPr/>
        </p:nvPicPr>
        <p:blipFill>
          <a:blip r:embed="rId3">
            <a:alphaModFix/>
          </a:blip>
          <a:stretch>
            <a:fillRect/>
          </a:stretch>
        </p:blipFill>
        <p:spPr>
          <a:xfrm>
            <a:off x="6906255" y="2293391"/>
            <a:ext cx="579044" cy="553505"/>
          </a:xfrm>
          <a:prstGeom prst="rect">
            <a:avLst/>
          </a:prstGeom>
          <a:noFill/>
          <a:ln>
            <a:noFill/>
          </a:ln>
        </p:spPr>
      </p:pic>
      <p:sp>
        <p:nvSpPr>
          <p:cNvPr id="1429" name="Google Shape;1429;p92"/>
          <p:cNvSpPr txBox="1"/>
          <p:nvPr/>
        </p:nvSpPr>
        <p:spPr>
          <a:xfrm>
            <a:off x="7002739" y="2846896"/>
            <a:ext cx="482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전원</a:t>
            </a:r>
            <a:endParaRPr sz="1100">
              <a:latin typeface="Noto Sans KR"/>
              <a:ea typeface="Noto Sans KR"/>
              <a:cs typeface="Noto Sans KR"/>
              <a:sym typeface="Noto Sans KR"/>
            </a:endParaRPr>
          </a:p>
        </p:txBody>
      </p:sp>
      <p:pic>
        <p:nvPicPr>
          <p:cNvPr id="1430" name="Google Shape;1430;p92"/>
          <p:cNvPicPr preferRelativeResize="0"/>
          <p:nvPr/>
        </p:nvPicPr>
        <p:blipFill>
          <a:blip r:embed="rId4">
            <a:alphaModFix/>
          </a:blip>
          <a:stretch>
            <a:fillRect/>
          </a:stretch>
        </p:blipFill>
        <p:spPr>
          <a:xfrm>
            <a:off x="5935979" y="2377801"/>
            <a:ext cx="643482" cy="384684"/>
          </a:xfrm>
          <a:prstGeom prst="rect">
            <a:avLst/>
          </a:prstGeom>
          <a:noFill/>
          <a:ln>
            <a:noFill/>
          </a:ln>
        </p:spPr>
      </p:pic>
      <p:sp>
        <p:nvSpPr>
          <p:cNvPr id="1431" name="Google Shape;1431;p92"/>
          <p:cNvSpPr txBox="1"/>
          <p:nvPr/>
        </p:nvSpPr>
        <p:spPr>
          <a:xfrm>
            <a:off x="5876502" y="2846900"/>
            <a:ext cx="912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raspberry</a:t>
            </a:r>
            <a:endParaRPr sz="1100">
              <a:latin typeface="Noto Sans KR"/>
              <a:ea typeface="Noto Sans KR"/>
              <a:cs typeface="Noto Sans KR"/>
              <a:sym typeface="Noto Sans KR"/>
            </a:endParaRPr>
          </a:p>
        </p:txBody>
      </p:sp>
      <p:cxnSp>
        <p:nvCxnSpPr>
          <p:cNvPr id="1432" name="Google Shape;1432;p92"/>
          <p:cNvCxnSpPr>
            <a:stCxn id="1428" idx="1"/>
            <a:endCxn id="1430" idx="3"/>
          </p:cNvCxnSpPr>
          <p:nvPr/>
        </p:nvCxnSpPr>
        <p:spPr>
          <a:xfrm rot="10800000">
            <a:off x="6579555" y="2570143"/>
            <a:ext cx="326700" cy="0"/>
          </a:xfrm>
          <a:prstGeom prst="straightConnector1">
            <a:avLst/>
          </a:prstGeom>
          <a:noFill/>
          <a:ln w="19050" cap="flat" cmpd="sng">
            <a:solidFill>
              <a:schemeClr val="dk2"/>
            </a:solidFill>
            <a:prstDash val="solid"/>
            <a:round/>
            <a:headEnd type="none" w="med" len="med"/>
            <a:tailEnd type="stealth" w="med" len="med"/>
          </a:ln>
        </p:spPr>
      </p:cxnSp>
      <p:cxnSp>
        <p:nvCxnSpPr>
          <p:cNvPr id="1433" name="Google Shape;1433;p92"/>
          <p:cNvCxnSpPr>
            <a:stCxn id="1430" idx="1"/>
          </p:cNvCxnSpPr>
          <p:nvPr/>
        </p:nvCxnSpPr>
        <p:spPr>
          <a:xfrm rot="10800000">
            <a:off x="5722379" y="2570143"/>
            <a:ext cx="213600" cy="0"/>
          </a:xfrm>
          <a:prstGeom prst="straightConnector1">
            <a:avLst/>
          </a:prstGeom>
          <a:noFill/>
          <a:ln w="19050" cap="flat" cmpd="sng">
            <a:solidFill>
              <a:schemeClr val="dk2"/>
            </a:solidFill>
            <a:prstDash val="solid"/>
            <a:round/>
            <a:headEnd type="none" w="med" len="med"/>
            <a:tailEnd type="none" w="med" len="med"/>
          </a:ln>
        </p:spPr>
      </p:cxnSp>
      <p:cxnSp>
        <p:nvCxnSpPr>
          <p:cNvPr id="1434" name="Google Shape;1434;p92"/>
          <p:cNvCxnSpPr/>
          <p:nvPr/>
        </p:nvCxnSpPr>
        <p:spPr>
          <a:xfrm>
            <a:off x="5730702" y="2566284"/>
            <a:ext cx="0" cy="1244400"/>
          </a:xfrm>
          <a:prstGeom prst="straightConnector1">
            <a:avLst/>
          </a:prstGeom>
          <a:noFill/>
          <a:ln w="19050" cap="flat" cmpd="sng">
            <a:solidFill>
              <a:schemeClr val="dk2"/>
            </a:solidFill>
            <a:prstDash val="solid"/>
            <a:round/>
            <a:headEnd type="none" w="med" len="med"/>
            <a:tailEnd type="none" w="med" len="med"/>
          </a:ln>
        </p:spPr>
      </p:cxnSp>
      <p:pic>
        <p:nvPicPr>
          <p:cNvPr id="1435" name="Google Shape;1435;p92"/>
          <p:cNvPicPr preferRelativeResize="0"/>
          <p:nvPr/>
        </p:nvPicPr>
        <p:blipFill>
          <a:blip r:embed="rId5">
            <a:alphaModFix/>
          </a:blip>
          <a:stretch>
            <a:fillRect/>
          </a:stretch>
        </p:blipFill>
        <p:spPr>
          <a:xfrm>
            <a:off x="3448648" y="3639202"/>
            <a:ext cx="482560" cy="358571"/>
          </a:xfrm>
          <a:prstGeom prst="rect">
            <a:avLst/>
          </a:prstGeom>
          <a:noFill/>
          <a:ln>
            <a:noFill/>
          </a:ln>
        </p:spPr>
      </p:pic>
      <p:sp>
        <p:nvSpPr>
          <p:cNvPr id="1436" name="Google Shape;1436;p92"/>
          <p:cNvSpPr txBox="1"/>
          <p:nvPr/>
        </p:nvSpPr>
        <p:spPr>
          <a:xfrm>
            <a:off x="3263036" y="4055752"/>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PI 카메라</a:t>
            </a:r>
            <a:endParaRPr sz="1100">
              <a:latin typeface="Noto Sans KR"/>
              <a:ea typeface="Noto Sans KR"/>
              <a:cs typeface="Noto Sans KR"/>
              <a:sym typeface="Noto Sans KR"/>
            </a:endParaRPr>
          </a:p>
        </p:txBody>
      </p:sp>
      <p:pic>
        <p:nvPicPr>
          <p:cNvPr id="1437" name="Google Shape;1437;p92"/>
          <p:cNvPicPr preferRelativeResize="0"/>
          <p:nvPr/>
        </p:nvPicPr>
        <p:blipFill>
          <a:blip r:embed="rId6">
            <a:alphaModFix/>
          </a:blip>
          <a:stretch>
            <a:fillRect/>
          </a:stretch>
        </p:blipFill>
        <p:spPr>
          <a:xfrm>
            <a:off x="1725774" y="2989756"/>
            <a:ext cx="853822" cy="403190"/>
          </a:xfrm>
          <a:prstGeom prst="rect">
            <a:avLst/>
          </a:prstGeom>
          <a:noFill/>
          <a:ln>
            <a:noFill/>
          </a:ln>
        </p:spPr>
      </p:pic>
      <p:sp>
        <p:nvSpPr>
          <p:cNvPr id="1438" name="Google Shape;1438;p92"/>
          <p:cNvSpPr txBox="1"/>
          <p:nvPr/>
        </p:nvSpPr>
        <p:spPr>
          <a:xfrm>
            <a:off x="1725774" y="3328948"/>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LCD 패널</a:t>
            </a:r>
            <a:endParaRPr sz="1100">
              <a:latin typeface="Noto Sans KR"/>
              <a:ea typeface="Noto Sans KR"/>
              <a:cs typeface="Noto Sans KR"/>
              <a:sym typeface="Noto Sans KR"/>
            </a:endParaRPr>
          </a:p>
        </p:txBody>
      </p:sp>
      <p:pic>
        <p:nvPicPr>
          <p:cNvPr id="1439" name="Google Shape;1439;p92"/>
          <p:cNvPicPr preferRelativeResize="0"/>
          <p:nvPr/>
        </p:nvPicPr>
        <p:blipFill>
          <a:blip r:embed="rId7">
            <a:alphaModFix/>
          </a:blip>
          <a:stretch>
            <a:fillRect/>
          </a:stretch>
        </p:blipFill>
        <p:spPr>
          <a:xfrm flipH="1">
            <a:off x="2718546" y="1122775"/>
            <a:ext cx="326690" cy="789207"/>
          </a:xfrm>
          <a:prstGeom prst="rect">
            <a:avLst/>
          </a:prstGeom>
          <a:noFill/>
          <a:ln>
            <a:noFill/>
          </a:ln>
        </p:spPr>
      </p:pic>
      <p:sp>
        <p:nvSpPr>
          <p:cNvPr id="1440" name="Google Shape;1440;p92"/>
          <p:cNvSpPr txBox="1"/>
          <p:nvPr/>
        </p:nvSpPr>
        <p:spPr>
          <a:xfrm>
            <a:off x="2454968" y="1879055"/>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서보 모터</a:t>
            </a:r>
            <a:endParaRPr sz="1100">
              <a:latin typeface="Noto Sans KR"/>
              <a:ea typeface="Noto Sans KR"/>
              <a:cs typeface="Noto Sans KR"/>
              <a:sym typeface="Noto Sans KR"/>
            </a:endParaRPr>
          </a:p>
        </p:txBody>
      </p:sp>
      <p:pic>
        <p:nvPicPr>
          <p:cNvPr id="1441" name="Google Shape;1441;p92"/>
          <p:cNvPicPr preferRelativeResize="0"/>
          <p:nvPr/>
        </p:nvPicPr>
        <p:blipFill>
          <a:blip r:embed="rId8">
            <a:alphaModFix/>
          </a:blip>
          <a:stretch>
            <a:fillRect/>
          </a:stretch>
        </p:blipFill>
        <p:spPr>
          <a:xfrm>
            <a:off x="1911406" y="4174261"/>
            <a:ext cx="482560" cy="461277"/>
          </a:xfrm>
          <a:prstGeom prst="rect">
            <a:avLst/>
          </a:prstGeom>
          <a:noFill/>
          <a:ln>
            <a:noFill/>
          </a:ln>
        </p:spPr>
      </p:pic>
      <p:sp>
        <p:nvSpPr>
          <p:cNvPr id="1442" name="Google Shape;1442;p92"/>
          <p:cNvSpPr txBox="1"/>
          <p:nvPr/>
        </p:nvSpPr>
        <p:spPr>
          <a:xfrm>
            <a:off x="1725774" y="4595143"/>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스피커</a:t>
            </a:r>
            <a:endParaRPr sz="1100">
              <a:latin typeface="Noto Sans KR"/>
              <a:ea typeface="Noto Sans KR"/>
              <a:cs typeface="Noto Sans KR"/>
              <a:sym typeface="Noto Sans KR"/>
            </a:endParaRPr>
          </a:p>
        </p:txBody>
      </p:sp>
      <p:cxnSp>
        <p:nvCxnSpPr>
          <p:cNvPr id="1443" name="Google Shape;1443;p92"/>
          <p:cNvCxnSpPr/>
          <p:nvPr/>
        </p:nvCxnSpPr>
        <p:spPr>
          <a:xfrm rot="10800000">
            <a:off x="5730702" y="1653984"/>
            <a:ext cx="0" cy="912300"/>
          </a:xfrm>
          <a:prstGeom prst="straightConnector1">
            <a:avLst/>
          </a:prstGeom>
          <a:noFill/>
          <a:ln w="19050" cap="flat" cmpd="sng">
            <a:solidFill>
              <a:schemeClr val="dk2"/>
            </a:solidFill>
            <a:prstDash val="solid"/>
            <a:round/>
            <a:headEnd type="none" w="med" len="med"/>
            <a:tailEnd type="none" w="med" len="med"/>
          </a:ln>
        </p:spPr>
      </p:cxnSp>
      <p:pic>
        <p:nvPicPr>
          <p:cNvPr id="1444" name="Google Shape;1444;p92"/>
          <p:cNvPicPr preferRelativeResize="0"/>
          <p:nvPr/>
        </p:nvPicPr>
        <p:blipFill>
          <a:blip r:embed="rId9">
            <a:alphaModFix/>
          </a:blip>
          <a:stretch>
            <a:fillRect/>
          </a:stretch>
        </p:blipFill>
        <p:spPr>
          <a:xfrm>
            <a:off x="4501117" y="3253589"/>
            <a:ext cx="718768" cy="384684"/>
          </a:xfrm>
          <a:prstGeom prst="rect">
            <a:avLst/>
          </a:prstGeom>
          <a:noFill/>
          <a:ln>
            <a:noFill/>
          </a:ln>
        </p:spPr>
      </p:pic>
      <p:sp>
        <p:nvSpPr>
          <p:cNvPr id="1445" name="Google Shape;1445;p92"/>
          <p:cNvSpPr txBox="1"/>
          <p:nvPr/>
        </p:nvSpPr>
        <p:spPr>
          <a:xfrm>
            <a:off x="4324602" y="3638275"/>
            <a:ext cx="994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초음파센서</a:t>
            </a:r>
            <a:endParaRPr sz="1100">
              <a:latin typeface="Noto Sans KR"/>
              <a:ea typeface="Noto Sans KR"/>
              <a:cs typeface="Noto Sans KR"/>
              <a:sym typeface="Noto Sans KR"/>
            </a:endParaRPr>
          </a:p>
        </p:txBody>
      </p:sp>
      <p:pic>
        <p:nvPicPr>
          <p:cNvPr id="1446" name="Google Shape;1446;p92"/>
          <p:cNvPicPr preferRelativeResize="0"/>
          <p:nvPr/>
        </p:nvPicPr>
        <p:blipFill>
          <a:blip r:embed="rId10">
            <a:alphaModFix/>
          </a:blip>
          <a:stretch>
            <a:fillRect/>
          </a:stretch>
        </p:blipFill>
        <p:spPr>
          <a:xfrm>
            <a:off x="4611104" y="3916207"/>
            <a:ext cx="421789" cy="403186"/>
          </a:xfrm>
          <a:prstGeom prst="rect">
            <a:avLst/>
          </a:prstGeom>
          <a:noFill/>
          <a:ln>
            <a:noFill/>
          </a:ln>
        </p:spPr>
      </p:pic>
      <p:sp>
        <p:nvSpPr>
          <p:cNvPr id="1447" name="Google Shape;1447;p92"/>
          <p:cNvSpPr txBox="1"/>
          <p:nvPr/>
        </p:nvSpPr>
        <p:spPr>
          <a:xfrm>
            <a:off x="4433588" y="4152326"/>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RGB LED</a:t>
            </a:r>
            <a:endParaRPr sz="1100">
              <a:latin typeface="Noto Sans KR"/>
              <a:ea typeface="Noto Sans KR"/>
              <a:cs typeface="Noto Sans KR"/>
              <a:sym typeface="Noto Sans KR"/>
            </a:endParaRPr>
          </a:p>
        </p:txBody>
      </p:sp>
      <p:sp>
        <p:nvSpPr>
          <p:cNvPr id="1448" name="Google Shape;1448;p92"/>
          <p:cNvSpPr/>
          <p:nvPr/>
        </p:nvSpPr>
        <p:spPr>
          <a:xfrm>
            <a:off x="4292600" y="3141775"/>
            <a:ext cx="1094700" cy="1347000"/>
          </a:xfrm>
          <a:prstGeom prst="rect">
            <a:avLst/>
          </a:prstGeom>
          <a:solidFill>
            <a:srgbClr val="000000">
              <a:alpha val="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2"/>
          <p:cNvSpPr txBox="1"/>
          <p:nvPr/>
        </p:nvSpPr>
        <p:spPr>
          <a:xfrm>
            <a:off x="4601419" y="4417247"/>
            <a:ext cx="482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X 4</a:t>
            </a:r>
            <a:endParaRPr sz="1100">
              <a:latin typeface="Noto Sans KR"/>
              <a:ea typeface="Noto Sans KR"/>
              <a:cs typeface="Noto Sans KR"/>
              <a:sym typeface="Noto Sans KR"/>
            </a:endParaRPr>
          </a:p>
        </p:txBody>
      </p:sp>
      <p:pic>
        <p:nvPicPr>
          <p:cNvPr id="1450" name="Google Shape;1450;p92"/>
          <p:cNvPicPr preferRelativeResize="0"/>
          <p:nvPr/>
        </p:nvPicPr>
        <p:blipFill>
          <a:blip r:embed="rId5">
            <a:alphaModFix/>
          </a:blip>
          <a:stretch>
            <a:fillRect/>
          </a:stretch>
        </p:blipFill>
        <p:spPr>
          <a:xfrm>
            <a:off x="3589927" y="1346888"/>
            <a:ext cx="482560" cy="358571"/>
          </a:xfrm>
          <a:prstGeom prst="rect">
            <a:avLst/>
          </a:prstGeom>
          <a:noFill/>
          <a:ln>
            <a:noFill/>
          </a:ln>
        </p:spPr>
      </p:pic>
      <p:sp>
        <p:nvSpPr>
          <p:cNvPr id="1451" name="Google Shape;1451;p92"/>
          <p:cNvSpPr txBox="1"/>
          <p:nvPr/>
        </p:nvSpPr>
        <p:spPr>
          <a:xfrm>
            <a:off x="3404295" y="1763438"/>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PI 카메라</a:t>
            </a:r>
            <a:endParaRPr sz="1100">
              <a:latin typeface="Noto Sans KR"/>
              <a:ea typeface="Noto Sans KR"/>
              <a:cs typeface="Noto Sans KR"/>
              <a:sym typeface="Noto Sans KR"/>
            </a:endParaRPr>
          </a:p>
        </p:txBody>
      </p:sp>
      <p:sp>
        <p:nvSpPr>
          <p:cNvPr id="1452" name="Google Shape;1452;p92"/>
          <p:cNvSpPr txBox="1"/>
          <p:nvPr/>
        </p:nvSpPr>
        <p:spPr>
          <a:xfrm>
            <a:off x="5730702" y="1370021"/>
            <a:ext cx="525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입구</a:t>
            </a:r>
            <a:endParaRPr sz="1100">
              <a:latin typeface="Noto Sans KR"/>
              <a:ea typeface="Noto Sans KR"/>
              <a:cs typeface="Noto Sans KR"/>
              <a:sym typeface="Noto Sans KR"/>
            </a:endParaRPr>
          </a:p>
        </p:txBody>
      </p:sp>
      <p:sp>
        <p:nvSpPr>
          <p:cNvPr id="1453" name="Google Shape;1453;p92"/>
          <p:cNvSpPr txBox="1"/>
          <p:nvPr/>
        </p:nvSpPr>
        <p:spPr>
          <a:xfrm>
            <a:off x="5730702" y="3810646"/>
            <a:ext cx="762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주차공간</a:t>
            </a:r>
            <a:endParaRPr sz="1100">
              <a:latin typeface="Noto Sans KR"/>
              <a:ea typeface="Noto Sans KR"/>
              <a:cs typeface="Noto Sans KR"/>
              <a:sym typeface="Noto Sans KR"/>
            </a:endParaRPr>
          </a:p>
        </p:txBody>
      </p:sp>
      <p:cxnSp>
        <p:nvCxnSpPr>
          <p:cNvPr id="1454" name="Google Shape;1454;p92"/>
          <p:cNvCxnSpPr>
            <a:endCxn id="1448" idx="3"/>
          </p:cNvCxnSpPr>
          <p:nvPr/>
        </p:nvCxnSpPr>
        <p:spPr>
          <a:xfrm flipH="1">
            <a:off x="5387300" y="3811375"/>
            <a:ext cx="329100" cy="3900"/>
          </a:xfrm>
          <a:prstGeom prst="straightConnector1">
            <a:avLst/>
          </a:prstGeom>
          <a:noFill/>
          <a:ln w="19050" cap="flat" cmpd="sng">
            <a:solidFill>
              <a:schemeClr val="dk2"/>
            </a:solidFill>
            <a:prstDash val="solid"/>
            <a:round/>
            <a:headEnd type="none" w="med" len="med"/>
            <a:tailEnd type="stealth" w="med" len="med"/>
          </a:ln>
        </p:spPr>
      </p:cxnSp>
      <p:cxnSp>
        <p:nvCxnSpPr>
          <p:cNvPr id="1455" name="Google Shape;1455;p92"/>
          <p:cNvCxnSpPr>
            <a:stCxn id="1448" idx="1"/>
            <a:endCxn id="1435" idx="3"/>
          </p:cNvCxnSpPr>
          <p:nvPr/>
        </p:nvCxnSpPr>
        <p:spPr>
          <a:xfrm flipH="1">
            <a:off x="3931100" y="3815275"/>
            <a:ext cx="361500" cy="3300"/>
          </a:xfrm>
          <a:prstGeom prst="straightConnector1">
            <a:avLst/>
          </a:prstGeom>
          <a:noFill/>
          <a:ln w="19050" cap="flat" cmpd="sng">
            <a:solidFill>
              <a:schemeClr val="dk2"/>
            </a:solidFill>
            <a:prstDash val="solid"/>
            <a:round/>
            <a:headEnd type="none" w="med" len="med"/>
            <a:tailEnd type="stealth" w="med" len="med"/>
          </a:ln>
        </p:spPr>
      </p:cxnSp>
      <p:pic>
        <p:nvPicPr>
          <p:cNvPr id="1456" name="Google Shape;1456;p92"/>
          <p:cNvPicPr preferRelativeResize="0"/>
          <p:nvPr/>
        </p:nvPicPr>
        <p:blipFill>
          <a:blip r:embed="rId9">
            <a:alphaModFix/>
          </a:blip>
          <a:stretch>
            <a:fillRect/>
          </a:stretch>
        </p:blipFill>
        <p:spPr>
          <a:xfrm>
            <a:off x="4542218" y="1416653"/>
            <a:ext cx="718768" cy="384684"/>
          </a:xfrm>
          <a:prstGeom prst="rect">
            <a:avLst/>
          </a:prstGeom>
          <a:noFill/>
          <a:ln>
            <a:noFill/>
          </a:ln>
        </p:spPr>
      </p:pic>
      <p:sp>
        <p:nvSpPr>
          <p:cNvPr id="1457" name="Google Shape;1457;p92"/>
          <p:cNvSpPr txBox="1"/>
          <p:nvPr/>
        </p:nvSpPr>
        <p:spPr>
          <a:xfrm>
            <a:off x="4474701" y="1801325"/>
            <a:ext cx="912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초음파센서</a:t>
            </a:r>
            <a:endParaRPr sz="1100">
              <a:latin typeface="Noto Sans KR"/>
              <a:ea typeface="Noto Sans KR"/>
              <a:cs typeface="Noto Sans KR"/>
              <a:sym typeface="Noto Sans KR"/>
            </a:endParaRPr>
          </a:p>
        </p:txBody>
      </p:sp>
      <p:pic>
        <p:nvPicPr>
          <p:cNvPr id="1458" name="Google Shape;1458;p92"/>
          <p:cNvPicPr preferRelativeResize="0"/>
          <p:nvPr/>
        </p:nvPicPr>
        <p:blipFill>
          <a:blip r:embed="rId10">
            <a:alphaModFix/>
          </a:blip>
          <a:stretch>
            <a:fillRect/>
          </a:stretch>
        </p:blipFill>
        <p:spPr>
          <a:xfrm>
            <a:off x="1941802" y="3581342"/>
            <a:ext cx="421790" cy="403186"/>
          </a:xfrm>
          <a:prstGeom prst="rect">
            <a:avLst/>
          </a:prstGeom>
          <a:noFill/>
          <a:ln>
            <a:noFill/>
          </a:ln>
        </p:spPr>
      </p:pic>
      <p:sp>
        <p:nvSpPr>
          <p:cNvPr id="1459" name="Google Shape;1459;p92"/>
          <p:cNvSpPr txBox="1"/>
          <p:nvPr/>
        </p:nvSpPr>
        <p:spPr>
          <a:xfrm>
            <a:off x="1725786" y="3876598"/>
            <a:ext cx="853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RGB LED</a:t>
            </a:r>
            <a:endParaRPr sz="1100">
              <a:latin typeface="Noto Sans KR"/>
              <a:ea typeface="Noto Sans KR"/>
              <a:cs typeface="Noto Sans KR"/>
              <a:sym typeface="Noto Sans KR"/>
            </a:endParaRPr>
          </a:p>
        </p:txBody>
      </p:sp>
      <p:cxnSp>
        <p:nvCxnSpPr>
          <p:cNvPr id="1460" name="Google Shape;1460;p92"/>
          <p:cNvCxnSpPr/>
          <p:nvPr/>
        </p:nvCxnSpPr>
        <p:spPr>
          <a:xfrm rot="10800000">
            <a:off x="5307713" y="1656565"/>
            <a:ext cx="429000" cy="0"/>
          </a:xfrm>
          <a:prstGeom prst="straightConnector1">
            <a:avLst/>
          </a:prstGeom>
          <a:noFill/>
          <a:ln w="19050" cap="flat" cmpd="sng">
            <a:solidFill>
              <a:schemeClr val="dk2"/>
            </a:solidFill>
            <a:prstDash val="solid"/>
            <a:round/>
            <a:headEnd type="none" w="med" len="med"/>
            <a:tailEnd type="stealth" w="med" len="med"/>
          </a:ln>
        </p:spPr>
      </p:cxnSp>
      <p:cxnSp>
        <p:nvCxnSpPr>
          <p:cNvPr id="1461" name="Google Shape;1461;p92"/>
          <p:cNvCxnSpPr/>
          <p:nvPr/>
        </p:nvCxnSpPr>
        <p:spPr>
          <a:xfrm rot="10800000">
            <a:off x="4168633" y="1657051"/>
            <a:ext cx="343200" cy="0"/>
          </a:xfrm>
          <a:prstGeom prst="straightConnector1">
            <a:avLst/>
          </a:prstGeom>
          <a:noFill/>
          <a:ln w="19050" cap="flat" cmpd="sng">
            <a:solidFill>
              <a:schemeClr val="dk2"/>
            </a:solidFill>
            <a:prstDash val="solid"/>
            <a:round/>
            <a:headEnd type="none" w="med" len="med"/>
            <a:tailEnd type="stealth" w="med" len="med"/>
          </a:ln>
        </p:spPr>
      </p:cxnSp>
      <p:cxnSp>
        <p:nvCxnSpPr>
          <p:cNvPr id="1462" name="Google Shape;1462;p92"/>
          <p:cNvCxnSpPr/>
          <p:nvPr/>
        </p:nvCxnSpPr>
        <p:spPr>
          <a:xfrm rot="10800000">
            <a:off x="3161801" y="1640157"/>
            <a:ext cx="343200" cy="0"/>
          </a:xfrm>
          <a:prstGeom prst="straightConnector1">
            <a:avLst/>
          </a:prstGeom>
          <a:noFill/>
          <a:ln w="19050" cap="flat" cmpd="sng">
            <a:solidFill>
              <a:schemeClr val="dk2"/>
            </a:solidFill>
            <a:prstDash val="solid"/>
            <a:round/>
            <a:headEnd type="none" w="med" len="med"/>
            <a:tailEnd type="stealth" w="med" len="med"/>
          </a:ln>
        </p:spPr>
      </p:cxnSp>
      <p:sp>
        <p:nvSpPr>
          <p:cNvPr id="1463" name="Google Shape;1463;p92"/>
          <p:cNvSpPr txBox="1"/>
          <p:nvPr/>
        </p:nvSpPr>
        <p:spPr>
          <a:xfrm>
            <a:off x="2477778" y="2701308"/>
            <a:ext cx="1184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장애인 주차공간</a:t>
            </a:r>
            <a:endParaRPr sz="1100">
              <a:latin typeface="Noto Sans KR"/>
              <a:ea typeface="Noto Sans KR"/>
              <a:cs typeface="Noto Sans KR"/>
              <a:sym typeface="Noto Sans KR"/>
            </a:endParaRPr>
          </a:p>
        </p:txBody>
      </p:sp>
      <p:cxnSp>
        <p:nvCxnSpPr>
          <p:cNvPr id="1464" name="Google Shape;1464;p92"/>
          <p:cNvCxnSpPr/>
          <p:nvPr/>
        </p:nvCxnSpPr>
        <p:spPr>
          <a:xfrm rot="10800000">
            <a:off x="2739429" y="3199162"/>
            <a:ext cx="643800" cy="615300"/>
          </a:xfrm>
          <a:prstGeom prst="straightConnector1">
            <a:avLst/>
          </a:prstGeom>
          <a:noFill/>
          <a:ln w="19050" cap="flat" cmpd="sng">
            <a:solidFill>
              <a:schemeClr val="dk2"/>
            </a:solidFill>
            <a:prstDash val="solid"/>
            <a:round/>
            <a:headEnd type="none" w="med" len="med"/>
            <a:tailEnd type="stealth" w="med" len="med"/>
          </a:ln>
        </p:spPr>
      </p:cxnSp>
      <p:cxnSp>
        <p:nvCxnSpPr>
          <p:cNvPr id="1465" name="Google Shape;1465;p92"/>
          <p:cNvCxnSpPr/>
          <p:nvPr/>
        </p:nvCxnSpPr>
        <p:spPr>
          <a:xfrm rot="10800000">
            <a:off x="2748129" y="3830870"/>
            <a:ext cx="635100" cy="0"/>
          </a:xfrm>
          <a:prstGeom prst="straightConnector1">
            <a:avLst/>
          </a:prstGeom>
          <a:noFill/>
          <a:ln w="19050" cap="flat" cmpd="sng">
            <a:solidFill>
              <a:schemeClr val="dk2"/>
            </a:solidFill>
            <a:prstDash val="solid"/>
            <a:round/>
            <a:headEnd type="none" w="med" len="med"/>
            <a:tailEnd type="stealth" w="med" len="med"/>
          </a:ln>
        </p:spPr>
      </p:cxnSp>
      <p:cxnSp>
        <p:nvCxnSpPr>
          <p:cNvPr id="1466" name="Google Shape;1466;p92"/>
          <p:cNvCxnSpPr/>
          <p:nvPr/>
        </p:nvCxnSpPr>
        <p:spPr>
          <a:xfrm flipH="1">
            <a:off x="2756829" y="3839074"/>
            <a:ext cx="626400" cy="598800"/>
          </a:xfrm>
          <a:prstGeom prst="straightConnector1">
            <a:avLst/>
          </a:prstGeom>
          <a:noFill/>
          <a:ln w="19050" cap="flat" cmpd="sng">
            <a:solidFill>
              <a:schemeClr val="dk2"/>
            </a:solidFill>
            <a:prstDash val="solid"/>
            <a:round/>
            <a:headEnd type="none" w="med" len="med"/>
            <a:tailEnd type="stealth" w="med" len="med"/>
          </a:ln>
        </p:spPr>
      </p:cxnSp>
      <p:sp>
        <p:nvSpPr>
          <p:cNvPr id="1467" name="Google Shape;1467;p92"/>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IoT (라즈베리파이 기기흐름도) </a:t>
            </a:r>
            <a:endParaRPr sz="2000" b="1">
              <a:solidFill>
                <a:schemeClr val="dk1"/>
              </a:solidFill>
              <a:latin typeface="Do Hyeon"/>
              <a:ea typeface="Do Hyeon"/>
              <a:cs typeface="Do Hyeon"/>
              <a:sym typeface="Do Hyeon"/>
            </a:endParaRPr>
          </a:p>
        </p:txBody>
      </p:sp>
      <p:sp>
        <p:nvSpPr>
          <p:cNvPr id="1468" name="Google Shape;1468;p92"/>
          <p:cNvSpPr txBox="1"/>
          <p:nvPr/>
        </p:nvSpPr>
        <p:spPr>
          <a:xfrm>
            <a:off x="3978950" y="224125"/>
            <a:ext cx="1219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시스템 세부 내용</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93"/>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900"/>
              </a:srgbClr>
            </a:outerShdw>
          </a:effectLst>
        </p:spPr>
        <p:txBody>
          <a:bodyPr spcFirstLastPara="1" wrap="square" lIns="68575" tIns="513000" rIns="68575" bIns="34275" anchor="ctr" anchorCtr="0">
            <a:noAutofit/>
          </a:bodyPr>
          <a:lstStyle/>
          <a:p>
            <a:pPr marL="0" lvl="0" indent="0" algn="ctr" rtl="0">
              <a:spcBef>
                <a:spcPts val="0"/>
              </a:spcBef>
              <a:spcAft>
                <a:spcPts val="0"/>
              </a:spcAft>
              <a:buSzPts val="1100"/>
              <a:buNone/>
            </a:pPr>
            <a:r>
              <a:rPr lang="ko" sz="2100" b="1">
                <a:solidFill>
                  <a:srgbClr val="44546A"/>
                </a:solidFill>
                <a:latin typeface="Do Hyeon"/>
                <a:ea typeface="Do Hyeon"/>
                <a:cs typeface="Do Hyeon"/>
                <a:sym typeface="Do Hyeon"/>
              </a:rPr>
              <a:t>영상칸입니다.</a:t>
            </a:r>
            <a:endParaRPr sz="2100" b="1">
              <a:solidFill>
                <a:srgbClr val="44546A"/>
              </a:solidFill>
              <a:latin typeface="Do Hyeon"/>
              <a:ea typeface="Do Hyeon"/>
              <a:cs typeface="Do Hyeon"/>
              <a:sym typeface="Do Hyeon"/>
            </a:endParaRPr>
          </a:p>
        </p:txBody>
      </p:sp>
      <p:pic>
        <p:nvPicPr>
          <p:cNvPr id="1474" name="Google Shape;1474;p93" title="시연영상(최종).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4"/>
                                        </p:tgtEl>
                                        <p:attrNameLst>
                                          <p:attrName>style.visibility</p:attrName>
                                        </p:attrNameLst>
                                      </p:cBhvr>
                                      <p:to>
                                        <p:strVal val="visible"/>
                                      </p:to>
                                    </p:set>
                                    <p:animEffect transition="in" filter="fade">
                                      <p:cBhvr>
                                        <p:cTn id="7" dur="1000"/>
                                        <p:tgtEl>
                                          <p:spTgt spid="1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78"/>
        <p:cNvGrpSpPr/>
        <p:nvPr/>
      </p:nvGrpSpPr>
      <p:grpSpPr>
        <a:xfrm>
          <a:off x="0" y="0"/>
          <a:ext cx="0" cy="0"/>
          <a:chOff x="0" y="0"/>
          <a:chExt cx="0" cy="0"/>
        </a:xfrm>
      </p:grpSpPr>
      <p:sp>
        <p:nvSpPr>
          <p:cNvPr id="1479" name="Google Shape;1479;p94"/>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480" name="Google Shape;1480;p94"/>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481" name="Google Shape;1481;p94"/>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482" name="Google Shape;1482;p94"/>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900"/>
              </a:srgbClr>
            </a:outerShdw>
          </a:effectLst>
        </p:spPr>
        <p:txBody>
          <a:bodyPr spcFirstLastPara="1" wrap="square" lIns="68575" tIns="513000" rIns="68575" bIns="34275" anchor="ctr" anchorCtr="0">
            <a:noAutofit/>
          </a:bodyPr>
          <a:lstStyle/>
          <a:p>
            <a:pPr marL="0" lvl="0" indent="0" algn="ctr" rtl="0">
              <a:spcBef>
                <a:spcPts val="0"/>
              </a:spcBef>
              <a:spcAft>
                <a:spcPts val="0"/>
              </a:spcAft>
              <a:buSzPts val="1100"/>
              <a:buNone/>
            </a:pPr>
            <a:r>
              <a:rPr lang="ko" sz="2700" b="1">
                <a:solidFill>
                  <a:srgbClr val="44546A"/>
                </a:solidFill>
                <a:latin typeface="Do Hyeon"/>
                <a:ea typeface="Do Hyeon"/>
                <a:cs typeface="Do Hyeon"/>
                <a:sym typeface="Do Hyeon"/>
              </a:rPr>
              <a:t>단속 장비 우선 설치 구역 분석</a:t>
            </a:r>
            <a:endParaRPr sz="2700" b="1">
              <a:solidFill>
                <a:srgbClr val="44546A"/>
              </a:solidFill>
              <a:latin typeface="Do Hyeon"/>
              <a:ea typeface="Do Hyeon"/>
              <a:cs typeface="Do Hyeon"/>
              <a:sym typeface="Do Hyeon"/>
            </a:endParaRPr>
          </a:p>
        </p:txBody>
      </p:sp>
      <p:sp>
        <p:nvSpPr>
          <p:cNvPr id="1483" name="Google Shape;1483;p94"/>
          <p:cNvSpPr txBox="1"/>
          <p:nvPr/>
        </p:nvSpPr>
        <p:spPr>
          <a:xfrm>
            <a:off x="2624271" y="1175318"/>
            <a:ext cx="904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100" b="1">
                <a:solidFill>
                  <a:srgbClr val="44546A"/>
                </a:solidFill>
                <a:highlight>
                  <a:srgbClr val="FFFFFF"/>
                </a:highlight>
              </a:rPr>
              <a:t>IV</a:t>
            </a:r>
            <a:endParaRPr sz="1100" b="1" i="0" u="none" strike="noStrike" cap="none">
              <a:solidFill>
                <a:srgbClr val="44546A"/>
              </a:solidFill>
              <a:latin typeface="Malgun Gothic"/>
              <a:ea typeface="Malgun Gothic"/>
              <a:cs typeface="Malgun Gothic"/>
              <a:sym typeface="Malgun Gothic"/>
            </a:endParaRPr>
          </a:p>
        </p:txBody>
      </p:sp>
      <p:cxnSp>
        <p:nvCxnSpPr>
          <p:cNvPr id="1484" name="Google Shape;1484;p94"/>
          <p:cNvCxnSpPr/>
          <p:nvPr/>
        </p:nvCxnSpPr>
        <p:spPr>
          <a:xfrm>
            <a:off x="2688846" y="1434972"/>
            <a:ext cx="783000" cy="0"/>
          </a:xfrm>
          <a:prstGeom prst="straightConnector1">
            <a:avLst/>
          </a:prstGeom>
          <a:noFill/>
          <a:ln w="25400" cap="flat" cmpd="sng">
            <a:solidFill>
              <a:schemeClr val="dk2"/>
            </a:solidFill>
            <a:prstDash val="solid"/>
            <a:miter lim="800000"/>
            <a:headEnd type="none" w="sm" len="sm"/>
            <a:tailEnd type="none" w="sm" len="sm"/>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grpSp>
        <p:nvGrpSpPr>
          <p:cNvPr id="1489" name="Google Shape;1489;p95"/>
          <p:cNvGrpSpPr/>
          <p:nvPr/>
        </p:nvGrpSpPr>
        <p:grpSpPr>
          <a:xfrm>
            <a:off x="159584" y="177763"/>
            <a:ext cx="8857869" cy="4809744"/>
            <a:chOff x="212779" y="237018"/>
            <a:chExt cx="11810492" cy="6412992"/>
          </a:xfrm>
        </p:grpSpPr>
        <p:sp>
          <p:nvSpPr>
            <p:cNvPr id="1490" name="Google Shape;1490;p95"/>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491" name="Google Shape;1491;p95"/>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492" name="Google Shape;1492;p95"/>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493" name="Google Shape;1493;p95"/>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494" name="Google Shape;1494;p95"/>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495" name="Google Shape;1495;p95"/>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496" name="Google Shape;1496;p95"/>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497" name="Google Shape;1497;p95"/>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498" name="Google Shape;1498;p95"/>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499" name="Google Shape;1499;p95"/>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pic>
        <p:nvPicPr>
          <p:cNvPr id="1500" name="Google Shape;1500;p95"/>
          <p:cNvPicPr preferRelativeResize="0"/>
          <p:nvPr/>
        </p:nvPicPr>
        <p:blipFill>
          <a:blip r:embed="rId3">
            <a:alphaModFix/>
          </a:blip>
          <a:stretch>
            <a:fillRect/>
          </a:stretch>
        </p:blipFill>
        <p:spPr>
          <a:xfrm>
            <a:off x="4714426" y="1403000"/>
            <a:ext cx="4000344" cy="2624976"/>
          </a:xfrm>
          <a:prstGeom prst="rect">
            <a:avLst/>
          </a:prstGeom>
          <a:noFill/>
          <a:ln>
            <a:noFill/>
          </a:ln>
        </p:spPr>
      </p:pic>
      <p:pic>
        <p:nvPicPr>
          <p:cNvPr id="1501" name="Google Shape;1501;p95"/>
          <p:cNvPicPr preferRelativeResize="0"/>
          <p:nvPr/>
        </p:nvPicPr>
        <p:blipFill>
          <a:blip r:embed="rId4">
            <a:alphaModFix/>
          </a:blip>
          <a:stretch>
            <a:fillRect/>
          </a:stretch>
        </p:blipFill>
        <p:spPr>
          <a:xfrm>
            <a:off x="519500" y="1368875"/>
            <a:ext cx="4112649" cy="2624975"/>
          </a:xfrm>
          <a:prstGeom prst="rect">
            <a:avLst/>
          </a:prstGeom>
          <a:noFill/>
          <a:ln>
            <a:noFill/>
          </a:ln>
        </p:spPr>
      </p:pic>
      <p:sp>
        <p:nvSpPr>
          <p:cNvPr id="1502" name="Google Shape;1502;p95"/>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지역 선정</a:t>
            </a:r>
            <a:endParaRPr sz="2000" b="1">
              <a:solidFill>
                <a:schemeClr val="dk1"/>
              </a:solidFill>
              <a:latin typeface="Do Hyeon"/>
              <a:ea typeface="Do Hyeon"/>
              <a:cs typeface="Do Hyeon"/>
              <a:sym typeface="Do Hyeo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grpSp>
        <p:nvGrpSpPr>
          <p:cNvPr id="1507" name="Google Shape;1507;p96"/>
          <p:cNvGrpSpPr/>
          <p:nvPr/>
        </p:nvGrpSpPr>
        <p:grpSpPr>
          <a:xfrm>
            <a:off x="159584" y="177763"/>
            <a:ext cx="8857869" cy="4809744"/>
            <a:chOff x="212779" y="237018"/>
            <a:chExt cx="11810492" cy="6412992"/>
          </a:xfrm>
        </p:grpSpPr>
        <p:sp>
          <p:nvSpPr>
            <p:cNvPr id="1508" name="Google Shape;1508;p96"/>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509" name="Google Shape;1509;p96"/>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510" name="Google Shape;1510;p96"/>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511" name="Google Shape;1511;p96"/>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512" name="Google Shape;1512;p96"/>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513" name="Google Shape;1513;p96"/>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514" name="Google Shape;1514;p96"/>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515" name="Google Shape;1515;p96"/>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516" name="Google Shape;1516;p96"/>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517" name="Google Shape;1517;p96"/>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cxnSp>
        <p:nvCxnSpPr>
          <p:cNvPr id="1518" name="Google Shape;1518;p96"/>
          <p:cNvCxnSpPr/>
          <p:nvPr/>
        </p:nvCxnSpPr>
        <p:spPr>
          <a:xfrm>
            <a:off x="4507025" y="871775"/>
            <a:ext cx="0" cy="3857700"/>
          </a:xfrm>
          <a:prstGeom prst="straightConnector1">
            <a:avLst/>
          </a:prstGeom>
          <a:noFill/>
          <a:ln w="28575" cap="flat" cmpd="sng">
            <a:solidFill>
              <a:schemeClr val="dk2"/>
            </a:solidFill>
            <a:prstDash val="solid"/>
            <a:round/>
            <a:headEnd type="none" w="med" len="med"/>
            <a:tailEnd type="none" w="med" len="med"/>
          </a:ln>
        </p:spPr>
      </p:cxnSp>
      <p:pic>
        <p:nvPicPr>
          <p:cNvPr id="1519" name="Google Shape;1519;p96"/>
          <p:cNvPicPr preferRelativeResize="0"/>
          <p:nvPr/>
        </p:nvPicPr>
        <p:blipFill rotWithShape="1">
          <a:blip r:embed="rId3">
            <a:alphaModFix/>
          </a:blip>
          <a:srcRect t="22678"/>
          <a:stretch/>
        </p:blipFill>
        <p:spPr>
          <a:xfrm>
            <a:off x="581325" y="1398074"/>
            <a:ext cx="3424850" cy="910851"/>
          </a:xfrm>
          <a:prstGeom prst="rect">
            <a:avLst/>
          </a:prstGeom>
          <a:noFill/>
          <a:ln>
            <a:noFill/>
          </a:ln>
        </p:spPr>
      </p:pic>
      <p:pic>
        <p:nvPicPr>
          <p:cNvPr id="1520" name="Google Shape;1520;p96"/>
          <p:cNvPicPr preferRelativeResize="0"/>
          <p:nvPr/>
        </p:nvPicPr>
        <p:blipFill rotWithShape="1">
          <a:blip r:embed="rId4">
            <a:alphaModFix/>
          </a:blip>
          <a:srcRect t="15590"/>
          <a:stretch/>
        </p:blipFill>
        <p:spPr>
          <a:xfrm>
            <a:off x="5124875" y="2563175"/>
            <a:ext cx="3424849" cy="993819"/>
          </a:xfrm>
          <a:prstGeom prst="rect">
            <a:avLst/>
          </a:prstGeom>
          <a:noFill/>
          <a:ln>
            <a:noFill/>
          </a:ln>
        </p:spPr>
      </p:pic>
      <p:pic>
        <p:nvPicPr>
          <p:cNvPr id="1521" name="Google Shape;1521;p96"/>
          <p:cNvPicPr preferRelativeResize="0"/>
          <p:nvPr/>
        </p:nvPicPr>
        <p:blipFill rotWithShape="1">
          <a:blip r:embed="rId5">
            <a:alphaModFix/>
          </a:blip>
          <a:srcRect t="20127"/>
          <a:stretch/>
        </p:blipFill>
        <p:spPr>
          <a:xfrm>
            <a:off x="5124875" y="3978750"/>
            <a:ext cx="3526975" cy="910850"/>
          </a:xfrm>
          <a:prstGeom prst="rect">
            <a:avLst/>
          </a:prstGeom>
          <a:noFill/>
          <a:ln>
            <a:noFill/>
          </a:ln>
        </p:spPr>
      </p:pic>
      <p:pic>
        <p:nvPicPr>
          <p:cNvPr id="1522" name="Google Shape;1522;p96"/>
          <p:cNvPicPr preferRelativeResize="0"/>
          <p:nvPr/>
        </p:nvPicPr>
        <p:blipFill rotWithShape="1">
          <a:blip r:embed="rId6">
            <a:alphaModFix/>
          </a:blip>
          <a:srcRect t="16058" r="52187"/>
          <a:stretch/>
        </p:blipFill>
        <p:spPr>
          <a:xfrm>
            <a:off x="706725" y="2563169"/>
            <a:ext cx="1575301" cy="1094656"/>
          </a:xfrm>
          <a:prstGeom prst="rect">
            <a:avLst/>
          </a:prstGeom>
          <a:noFill/>
          <a:ln>
            <a:noFill/>
          </a:ln>
        </p:spPr>
      </p:pic>
      <p:pic>
        <p:nvPicPr>
          <p:cNvPr id="1523" name="Google Shape;1523;p96"/>
          <p:cNvPicPr preferRelativeResize="0"/>
          <p:nvPr/>
        </p:nvPicPr>
        <p:blipFill rotWithShape="1">
          <a:blip r:embed="rId7">
            <a:alphaModFix/>
          </a:blip>
          <a:srcRect t="16029"/>
          <a:stretch/>
        </p:blipFill>
        <p:spPr>
          <a:xfrm>
            <a:off x="648000" y="3911575"/>
            <a:ext cx="3569951" cy="1034100"/>
          </a:xfrm>
          <a:prstGeom prst="rect">
            <a:avLst/>
          </a:prstGeom>
          <a:noFill/>
          <a:ln>
            <a:noFill/>
          </a:ln>
        </p:spPr>
      </p:pic>
      <p:pic>
        <p:nvPicPr>
          <p:cNvPr id="1524" name="Google Shape;1524;p96"/>
          <p:cNvPicPr preferRelativeResize="0"/>
          <p:nvPr/>
        </p:nvPicPr>
        <p:blipFill rotWithShape="1">
          <a:blip r:embed="rId8">
            <a:alphaModFix/>
          </a:blip>
          <a:srcRect t="15590"/>
          <a:stretch/>
        </p:blipFill>
        <p:spPr>
          <a:xfrm>
            <a:off x="4864875" y="1326225"/>
            <a:ext cx="3424850" cy="976770"/>
          </a:xfrm>
          <a:prstGeom prst="rect">
            <a:avLst/>
          </a:prstGeom>
          <a:noFill/>
          <a:ln>
            <a:noFill/>
          </a:ln>
        </p:spPr>
      </p:pic>
      <p:sp>
        <p:nvSpPr>
          <p:cNvPr id="1525" name="Google Shape;1525;p96"/>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가설 설정</a:t>
            </a:r>
            <a:endParaRPr sz="2000" b="1">
              <a:solidFill>
                <a:schemeClr val="dk1"/>
              </a:solidFill>
              <a:latin typeface="Do Hyeon"/>
              <a:ea typeface="Do Hyeon"/>
              <a:cs typeface="Do Hyeon"/>
              <a:sym typeface="Do Hyeon"/>
            </a:endParaRPr>
          </a:p>
        </p:txBody>
      </p:sp>
      <p:sp>
        <p:nvSpPr>
          <p:cNvPr id="1526" name="Google Shape;1526;p96"/>
          <p:cNvSpPr txBox="1"/>
          <p:nvPr/>
        </p:nvSpPr>
        <p:spPr>
          <a:xfrm>
            <a:off x="311975" y="984250"/>
            <a:ext cx="419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1.</a:t>
            </a:r>
            <a:r>
              <a:rPr lang="ko" sz="1000">
                <a:solidFill>
                  <a:schemeClr val="dk1"/>
                </a:solidFill>
                <a:latin typeface="Noto Sans KR"/>
                <a:ea typeface="Noto Sans KR"/>
                <a:cs typeface="Noto Sans KR"/>
                <a:sym typeface="Noto Sans KR"/>
              </a:rPr>
              <a:t> </a:t>
            </a:r>
            <a:r>
              <a:rPr lang="ko" sz="1000">
                <a:latin typeface="Noto Sans KR"/>
                <a:ea typeface="Noto Sans KR"/>
                <a:cs typeface="Noto Sans KR"/>
                <a:sym typeface="Noto Sans KR"/>
              </a:rPr>
              <a:t>장애인 주차구역 불법주차는 </a:t>
            </a:r>
            <a:r>
              <a:rPr lang="ko" sz="1000">
                <a:solidFill>
                  <a:srgbClr val="FF0000"/>
                </a:solidFill>
                <a:latin typeface="Noto Sans KR"/>
                <a:ea typeface="Noto Sans KR"/>
                <a:cs typeface="Noto Sans KR"/>
                <a:sym typeface="Noto Sans KR"/>
              </a:rPr>
              <a:t>각종 인구 특성에서 인구수가 많은 곳</a:t>
            </a:r>
            <a:r>
              <a:rPr lang="ko" sz="1000">
                <a:latin typeface="Noto Sans KR"/>
                <a:ea typeface="Noto Sans KR"/>
                <a:cs typeface="Noto Sans KR"/>
                <a:sym typeface="Noto Sans KR"/>
              </a:rPr>
              <a:t>에서 </a:t>
            </a:r>
            <a:br>
              <a:rPr lang="ko" sz="1000">
                <a:latin typeface="Noto Sans KR"/>
                <a:ea typeface="Noto Sans KR"/>
                <a:cs typeface="Noto Sans KR"/>
                <a:sym typeface="Noto Sans KR"/>
              </a:rPr>
            </a:br>
            <a:r>
              <a:rPr lang="ko" sz="1000">
                <a:latin typeface="Noto Sans KR"/>
                <a:ea typeface="Noto Sans KR"/>
                <a:cs typeface="Noto Sans KR"/>
                <a:sym typeface="Noto Sans KR"/>
              </a:rPr>
              <a:t>   많이 발생한다.</a:t>
            </a:r>
            <a:endParaRPr sz="1000">
              <a:latin typeface="Noto Sans KR"/>
              <a:ea typeface="Noto Sans KR"/>
              <a:cs typeface="Noto Sans KR"/>
              <a:sym typeface="Noto Sans KR"/>
            </a:endParaRPr>
          </a:p>
        </p:txBody>
      </p:sp>
      <p:sp>
        <p:nvSpPr>
          <p:cNvPr id="1527" name="Google Shape;1527;p96"/>
          <p:cNvSpPr txBox="1"/>
          <p:nvPr/>
        </p:nvSpPr>
        <p:spPr>
          <a:xfrm>
            <a:off x="311975" y="2263950"/>
            <a:ext cx="41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2. 장애인 주차구역 불법주차는 </a:t>
            </a:r>
            <a:r>
              <a:rPr lang="ko" sz="1000">
                <a:solidFill>
                  <a:srgbClr val="FF0000"/>
                </a:solidFill>
                <a:latin typeface="Noto Sans KR"/>
                <a:ea typeface="Noto Sans KR"/>
                <a:cs typeface="Noto Sans KR"/>
                <a:sym typeface="Noto Sans KR"/>
              </a:rPr>
              <a:t>장애인 수가 많은 지역</a:t>
            </a:r>
            <a:r>
              <a:rPr lang="ko" sz="1000">
                <a:latin typeface="Noto Sans KR"/>
                <a:ea typeface="Noto Sans KR"/>
                <a:cs typeface="Noto Sans KR"/>
                <a:sym typeface="Noto Sans KR"/>
              </a:rPr>
              <a:t>에서 발생한다.</a:t>
            </a:r>
            <a:endParaRPr sz="1000">
              <a:latin typeface="Noto Sans KR"/>
              <a:ea typeface="Noto Sans KR"/>
              <a:cs typeface="Noto Sans KR"/>
              <a:sym typeface="Noto Sans KR"/>
            </a:endParaRPr>
          </a:p>
        </p:txBody>
      </p:sp>
      <p:sp>
        <p:nvSpPr>
          <p:cNvPr id="1528" name="Google Shape;1528;p96"/>
          <p:cNvSpPr txBox="1"/>
          <p:nvPr/>
        </p:nvSpPr>
        <p:spPr>
          <a:xfrm>
            <a:off x="311975" y="3645550"/>
            <a:ext cx="41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3. 장애인 주차구역 불법주차는 </a:t>
            </a:r>
            <a:r>
              <a:rPr lang="ko" sz="1000">
                <a:solidFill>
                  <a:srgbClr val="FF0000"/>
                </a:solidFill>
                <a:latin typeface="Noto Sans KR"/>
                <a:ea typeface="Noto Sans KR"/>
                <a:cs typeface="Noto Sans KR"/>
                <a:sym typeface="Noto Sans KR"/>
              </a:rPr>
              <a:t>자동차 등록 수가 많은 지역</a:t>
            </a:r>
            <a:r>
              <a:rPr lang="ko" sz="1000">
                <a:latin typeface="Noto Sans KR"/>
                <a:ea typeface="Noto Sans KR"/>
                <a:cs typeface="Noto Sans KR"/>
                <a:sym typeface="Noto Sans KR"/>
              </a:rPr>
              <a:t>에서 발생한다. </a:t>
            </a:r>
            <a:endParaRPr sz="1000">
              <a:latin typeface="Noto Sans KR"/>
              <a:ea typeface="Noto Sans KR"/>
              <a:cs typeface="Noto Sans KR"/>
              <a:sym typeface="Noto Sans KR"/>
            </a:endParaRPr>
          </a:p>
        </p:txBody>
      </p:sp>
      <p:sp>
        <p:nvSpPr>
          <p:cNvPr id="1529" name="Google Shape;1529;p96"/>
          <p:cNvSpPr txBox="1"/>
          <p:nvPr/>
        </p:nvSpPr>
        <p:spPr>
          <a:xfrm>
            <a:off x="4664075" y="984250"/>
            <a:ext cx="45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4. 장애인 주차구역 불법주차는 </a:t>
            </a:r>
            <a:r>
              <a:rPr lang="ko" sz="1000">
                <a:solidFill>
                  <a:srgbClr val="FF0000"/>
                </a:solidFill>
                <a:latin typeface="Noto Sans KR"/>
                <a:ea typeface="Noto Sans KR"/>
                <a:cs typeface="Noto Sans KR"/>
                <a:sym typeface="Noto Sans KR"/>
              </a:rPr>
              <a:t>주차장 수가 많은 지역</a:t>
            </a:r>
            <a:r>
              <a:rPr lang="ko" sz="1000">
                <a:latin typeface="Noto Sans KR"/>
                <a:ea typeface="Noto Sans KR"/>
                <a:cs typeface="Noto Sans KR"/>
                <a:sym typeface="Noto Sans KR"/>
              </a:rPr>
              <a:t>에서 발생한다.</a:t>
            </a:r>
            <a:endParaRPr sz="1000">
              <a:latin typeface="Noto Sans KR"/>
              <a:ea typeface="Noto Sans KR"/>
              <a:cs typeface="Noto Sans KR"/>
              <a:sym typeface="Noto Sans KR"/>
            </a:endParaRPr>
          </a:p>
        </p:txBody>
      </p:sp>
      <p:sp>
        <p:nvSpPr>
          <p:cNvPr id="1530" name="Google Shape;1530;p96"/>
          <p:cNvSpPr txBox="1"/>
          <p:nvPr/>
        </p:nvSpPr>
        <p:spPr>
          <a:xfrm>
            <a:off x="4701675" y="2263950"/>
            <a:ext cx="45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5. 장애인 주차구역 불법주차는 </a:t>
            </a:r>
            <a:r>
              <a:rPr lang="ko" sz="1000">
                <a:solidFill>
                  <a:srgbClr val="FF0000"/>
                </a:solidFill>
                <a:latin typeface="Noto Sans KR"/>
                <a:ea typeface="Noto Sans KR"/>
                <a:cs typeface="Noto Sans KR"/>
                <a:sym typeface="Noto Sans KR"/>
              </a:rPr>
              <a:t>상업, 주거지역</a:t>
            </a:r>
            <a:r>
              <a:rPr lang="ko" sz="1000">
                <a:latin typeface="Noto Sans KR"/>
                <a:ea typeface="Noto Sans KR"/>
                <a:cs typeface="Noto Sans KR"/>
                <a:sym typeface="Noto Sans KR"/>
              </a:rPr>
              <a:t>에서 많이 발생한다.</a:t>
            </a:r>
            <a:endParaRPr sz="1000">
              <a:latin typeface="Noto Sans KR"/>
              <a:ea typeface="Noto Sans KR"/>
              <a:cs typeface="Noto Sans KR"/>
              <a:sym typeface="Noto Sans KR"/>
            </a:endParaRPr>
          </a:p>
        </p:txBody>
      </p:sp>
      <p:sp>
        <p:nvSpPr>
          <p:cNvPr id="1531" name="Google Shape;1531;p96"/>
          <p:cNvSpPr txBox="1"/>
          <p:nvPr/>
        </p:nvSpPr>
        <p:spPr>
          <a:xfrm>
            <a:off x="4664075" y="3645550"/>
            <a:ext cx="45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6. 장애인 주차구역 불법주차 건수는 </a:t>
            </a:r>
            <a:r>
              <a:rPr lang="ko" sz="1000">
                <a:solidFill>
                  <a:srgbClr val="FF0000"/>
                </a:solidFill>
                <a:latin typeface="Noto Sans KR"/>
                <a:ea typeface="Noto Sans KR"/>
                <a:cs typeface="Noto Sans KR"/>
                <a:sym typeface="Noto Sans KR"/>
              </a:rPr>
              <a:t>교통안전지수</a:t>
            </a:r>
            <a:r>
              <a:rPr lang="ko" sz="1000">
                <a:latin typeface="Noto Sans KR"/>
                <a:ea typeface="Noto Sans KR"/>
                <a:cs typeface="Noto Sans KR"/>
                <a:sym typeface="Noto Sans KR"/>
              </a:rPr>
              <a:t>와 관련이 있다.</a:t>
            </a:r>
            <a:endParaRPr sz="1000">
              <a:latin typeface="Noto Sans KR"/>
              <a:ea typeface="Noto Sans KR"/>
              <a:cs typeface="Noto Sans KR"/>
              <a:sym typeface="Noto Sans KR"/>
            </a:endParaRPr>
          </a:p>
        </p:txBody>
      </p:sp>
      <p:pic>
        <p:nvPicPr>
          <p:cNvPr id="1532" name="Google Shape;1532;p96"/>
          <p:cNvPicPr preferRelativeResize="0"/>
          <p:nvPr/>
        </p:nvPicPr>
        <p:blipFill rotWithShape="1">
          <a:blip r:embed="rId6">
            <a:alphaModFix/>
          </a:blip>
          <a:srcRect l="52187" t="16058"/>
          <a:stretch/>
        </p:blipFill>
        <p:spPr>
          <a:xfrm>
            <a:off x="2552388" y="2594850"/>
            <a:ext cx="1612588" cy="109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2"/>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239" name="Google Shape;239;p52"/>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240" name="Google Shape;240;p52"/>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241" name="Google Shape;241;p52"/>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242" name="Google Shape;242;p52"/>
          <p:cNvSpPr/>
          <p:nvPr/>
        </p:nvSpPr>
        <p:spPr>
          <a:xfrm>
            <a:off x="6525194"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243" name="Google Shape;243;p52"/>
          <p:cNvSpPr/>
          <p:nvPr/>
        </p:nvSpPr>
        <p:spPr>
          <a:xfrm>
            <a:off x="779831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244" name="Google Shape;244;p52"/>
          <p:cNvSpPr/>
          <p:nvPr/>
        </p:nvSpPr>
        <p:spPr>
          <a:xfrm>
            <a:off x="159584" y="177763"/>
            <a:ext cx="8857869" cy="4809744"/>
          </a:xfrm>
          <a:custGeom>
            <a:avLst/>
            <a:gdLst/>
            <a:ahLst/>
            <a:cxnLst/>
            <a:rect l="l" t="t" r="r" b="b"/>
            <a:pathLst>
              <a:path w="11810492" h="6412992" extrusionOk="0">
                <a:moveTo>
                  <a:pt x="1805856" y="0"/>
                </a:moveTo>
                <a:lnTo>
                  <a:pt x="3214653" y="0"/>
                </a:lnTo>
                <a:cubicBezTo>
                  <a:pt x="3274499" y="0"/>
                  <a:pt x="3323013" y="48514"/>
                  <a:pt x="3323013" y="108360"/>
                </a:cubicBezTo>
                <a:lnTo>
                  <a:pt x="3323013"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697496" y="444246"/>
                </a:lnTo>
                <a:lnTo>
                  <a:pt x="1697496" y="108360"/>
                </a:lnTo>
                <a:cubicBezTo>
                  <a:pt x="1697496" y="48514"/>
                  <a:pt x="1746010" y="0"/>
                  <a:pt x="1805856"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245" name="Google Shape;245;p52"/>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246" name="Google Shape;246;p52"/>
          <p:cNvCxnSpPr/>
          <p:nvPr/>
        </p:nvCxnSpPr>
        <p:spPr>
          <a:xfrm>
            <a:off x="1537285"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247" name="Google Shape;247;p52"/>
          <p:cNvSpPr txBox="1"/>
          <p:nvPr/>
        </p:nvSpPr>
        <p:spPr>
          <a:xfrm>
            <a:off x="1498622"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프로젝트 배경</a:t>
            </a:r>
            <a:endParaRPr sz="1100" b="1" i="0" u="none" strike="noStrike" cap="none">
              <a:solidFill>
                <a:srgbClr val="44546A"/>
              </a:solidFill>
              <a:latin typeface="Noto Sans KR"/>
              <a:ea typeface="Noto Sans KR"/>
              <a:cs typeface="Noto Sans KR"/>
              <a:sym typeface="Noto Sans KR"/>
            </a:endParaRPr>
          </a:p>
        </p:txBody>
      </p:sp>
      <p:sp>
        <p:nvSpPr>
          <p:cNvPr id="248" name="Google Shape;248;p52"/>
          <p:cNvSpPr txBox="1"/>
          <p:nvPr/>
        </p:nvSpPr>
        <p:spPr>
          <a:xfrm>
            <a:off x="189575" y="603125"/>
            <a:ext cx="4129200" cy="342600"/>
          </a:xfrm>
          <a:prstGeom prst="rect">
            <a:avLst/>
          </a:prstGeom>
          <a:solidFill>
            <a:srgbClr val="0C343D"/>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solidFill>
                  <a:srgbClr val="FFFFFF"/>
                </a:solidFill>
                <a:latin typeface="Noto Sans KR"/>
                <a:ea typeface="Noto Sans KR"/>
                <a:cs typeface="Noto Sans KR"/>
                <a:sym typeface="Noto Sans KR"/>
              </a:rPr>
              <a:t>불법 주정차 관한 신고 앱 </a:t>
            </a:r>
            <a:r>
              <a:rPr lang="ko" sz="1500">
                <a:solidFill>
                  <a:srgbClr val="FFC000"/>
                </a:solidFill>
                <a:latin typeface="Noto Sans KR"/>
                <a:ea typeface="Noto Sans KR"/>
                <a:cs typeface="Noto Sans KR"/>
                <a:sym typeface="Noto Sans KR"/>
              </a:rPr>
              <a:t>안전신문고</a:t>
            </a:r>
            <a:endParaRPr sz="1100">
              <a:latin typeface="Noto Sans KR"/>
              <a:ea typeface="Noto Sans KR"/>
              <a:cs typeface="Noto Sans KR"/>
              <a:sym typeface="Noto Sans KR"/>
            </a:endParaRPr>
          </a:p>
        </p:txBody>
      </p:sp>
      <p:sp>
        <p:nvSpPr>
          <p:cNvPr id="249" name="Google Shape;249;p52"/>
          <p:cNvSpPr txBox="1"/>
          <p:nvPr/>
        </p:nvSpPr>
        <p:spPr>
          <a:xfrm>
            <a:off x="4794244" y="603125"/>
            <a:ext cx="4129200" cy="342600"/>
          </a:xfrm>
          <a:prstGeom prst="rect">
            <a:avLst/>
          </a:prstGeom>
          <a:solidFill>
            <a:srgbClr val="0C343D"/>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500">
                <a:solidFill>
                  <a:srgbClr val="FFFFFF"/>
                </a:solidFill>
                <a:latin typeface="Noto Sans KR"/>
                <a:ea typeface="Noto Sans KR"/>
                <a:cs typeface="Noto Sans KR"/>
                <a:sym typeface="Noto Sans KR"/>
              </a:rPr>
              <a:t>신고 제보자에 대한 </a:t>
            </a:r>
            <a:r>
              <a:rPr lang="ko" sz="1500">
                <a:solidFill>
                  <a:srgbClr val="FFC000"/>
                </a:solidFill>
                <a:latin typeface="Noto Sans KR"/>
                <a:ea typeface="Noto Sans KR"/>
                <a:cs typeface="Noto Sans KR"/>
                <a:sym typeface="Noto Sans KR"/>
              </a:rPr>
              <a:t>보복 증가</a:t>
            </a:r>
            <a:endParaRPr sz="1500">
              <a:solidFill>
                <a:srgbClr val="FFFFFF"/>
              </a:solidFill>
              <a:latin typeface="Noto Sans KR"/>
              <a:ea typeface="Noto Sans KR"/>
              <a:cs typeface="Noto Sans KR"/>
              <a:sym typeface="Noto Sans KR"/>
            </a:endParaRPr>
          </a:p>
        </p:txBody>
      </p:sp>
      <p:pic>
        <p:nvPicPr>
          <p:cNvPr id="250" name="Google Shape;250;p52"/>
          <p:cNvPicPr preferRelativeResize="0"/>
          <p:nvPr/>
        </p:nvPicPr>
        <p:blipFill>
          <a:blip r:embed="rId3">
            <a:alphaModFix/>
          </a:blip>
          <a:stretch>
            <a:fillRect/>
          </a:stretch>
        </p:blipFill>
        <p:spPr>
          <a:xfrm>
            <a:off x="189575" y="945787"/>
            <a:ext cx="4129434" cy="2611635"/>
          </a:xfrm>
          <a:prstGeom prst="rect">
            <a:avLst/>
          </a:prstGeom>
          <a:noFill/>
          <a:ln>
            <a:noFill/>
          </a:ln>
        </p:spPr>
      </p:pic>
      <p:pic>
        <p:nvPicPr>
          <p:cNvPr id="251" name="Google Shape;251;p52"/>
          <p:cNvPicPr preferRelativeResize="0"/>
          <p:nvPr/>
        </p:nvPicPr>
        <p:blipFill>
          <a:blip r:embed="rId4">
            <a:alphaModFix/>
          </a:blip>
          <a:stretch>
            <a:fillRect/>
          </a:stretch>
        </p:blipFill>
        <p:spPr>
          <a:xfrm>
            <a:off x="4794244" y="945787"/>
            <a:ext cx="4129431" cy="2511562"/>
          </a:xfrm>
          <a:prstGeom prst="rect">
            <a:avLst/>
          </a:prstGeom>
          <a:noFill/>
          <a:ln>
            <a:noFill/>
          </a:ln>
        </p:spPr>
      </p:pic>
      <p:pic>
        <p:nvPicPr>
          <p:cNvPr id="252" name="Google Shape;252;p52"/>
          <p:cNvPicPr preferRelativeResize="0"/>
          <p:nvPr/>
        </p:nvPicPr>
        <p:blipFill>
          <a:blip r:embed="rId5">
            <a:alphaModFix/>
          </a:blip>
          <a:stretch>
            <a:fillRect/>
          </a:stretch>
        </p:blipFill>
        <p:spPr>
          <a:xfrm>
            <a:off x="227640" y="3701403"/>
            <a:ext cx="8621707" cy="461739"/>
          </a:xfrm>
          <a:prstGeom prst="rect">
            <a:avLst/>
          </a:prstGeom>
          <a:noFill/>
          <a:ln>
            <a:noFill/>
          </a:ln>
        </p:spPr>
      </p:pic>
      <p:sp>
        <p:nvSpPr>
          <p:cNvPr id="253" name="Google Shape;253;p52"/>
          <p:cNvSpPr txBox="1"/>
          <p:nvPr/>
        </p:nvSpPr>
        <p:spPr>
          <a:xfrm>
            <a:off x="569272" y="4234788"/>
            <a:ext cx="7938300" cy="65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ko" sz="1600" b="1">
                <a:solidFill>
                  <a:schemeClr val="dk1"/>
                </a:solidFill>
                <a:latin typeface="Noto Sans KR"/>
                <a:ea typeface="Noto Sans KR"/>
                <a:cs typeface="Noto Sans KR"/>
                <a:sym typeface="Noto Sans KR"/>
              </a:rPr>
              <a:t>보복성 행위와 행정력 낭비 문제</a:t>
            </a:r>
            <a:endParaRPr sz="1600" b="1">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sz="1200" b="1">
              <a:latin typeface="Noto Sans KR"/>
              <a:ea typeface="Noto Sans KR"/>
              <a:cs typeface="Noto Sans KR"/>
              <a:sym typeface="Noto Sans K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grpSp>
        <p:nvGrpSpPr>
          <p:cNvPr id="1537" name="Google Shape;1537;p97"/>
          <p:cNvGrpSpPr/>
          <p:nvPr/>
        </p:nvGrpSpPr>
        <p:grpSpPr>
          <a:xfrm>
            <a:off x="159584" y="177763"/>
            <a:ext cx="8857869" cy="4809744"/>
            <a:chOff x="212779" y="237018"/>
            <a:chExt cx="11810492" cy="6412992"/>
          </a:xfrm>
        </p:grpSpPr>
        <p:sp>
          <p:nvSpPr>
            <p:cNvPr id="1538" name="Google Shape;1538;p97"/>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539" name="Google Shape;1539;p97"/>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540" name="Google Shape;1540;p97"/>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541" name="Google Shape;1541;p97"/>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542" name="Google Shape;1542;p97"/>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543" name="Google Shape;1543;p97"/>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a:t>
              </a:r>
              <a:r>
                <a:rPr lang="ko" sz="800" b="0" i="0" u="none" strike="noStrike" cap="none">
                  <a:solidFill>
                    <a:srgbClr val="FFFFFF"/>
                  </a:solidFill>
                  <a:latin typeface="Arial"/>
                  <a:ea typeface="Arial"/>
                  <a:cs typeface="Arial"/>
                  <a:sym typeface="Arial"/>
                </a:rPr>
                <a:t>용</a:t>
              </a:r>
              <a:endParaRPr sz="800" b="0" i="0" u="none" strike="noStrike" cap="none">
                <a:solidFill>
                  <a:srgbClr val="FFFFFF"/>
                </a:solidFill>
                <a:latin typeface="Arial"/>
                <a:ea typeface="Arial"/>
                <a:cs typeface="Arial"/>
                <a:sym typeface="Arial"/>
              </a:endParaRPr>
            </a:p>
          </p:txBody>
        </p:sp>
        <p:sp>
          <p:nvSpPr>
            <p:cNvPr id="1544" name="Google Shape;1544;p97"/>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545" name="Google Shape;1545;p97"/>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546" name="Google Shape;1546;p97"/>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547" name="Google Shape;1547;p97"/>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pic>
        <p:nvPicPr>
          <p:cNvPr id="1548" name="Google Shape;1548;p97"/>
          <p:cNvPicPr preferRelativeResize="0"/>
          <p:nvPr/>
        </p:nvPicPr>
        <p:blipFill rotWithShape="1">
          <a:blip r:embed="rId3">
            <a:alphaModFix/>
          </a:blip>
          <a:srcRect t="16527"/>
          <a:stretch/>
        </p:blipFill>
        <p:spPr>
          <a:xfrm>
            <a:off x="329000" y="1463275"/>
            <a:ext cx="4034724" cy="1196150"/>
          </a:xfrm>
          <a:prstGeom prst="rect">
            <a:avLst/>
          </a:prstGeom>
          <a:noFill/>
          <a:ln>
            <a:noFill/>
          </a:ln>
        </p:spPr>
      </p:pic>
      <p:pic>
        <p:nvPicPr>
          <p:cNvPr id="1549" name="Google Shape;1549;p97"/>
          <p:cNvPicPr preferRelativeResize="0"/>
          <p:nvPr/>
        </p:nvPicPr>
        <p:blipFill rotWithShape="1">
          <a:blip r:embed="rId4">
            <a:alphaModFix/>
          </a:blip>
          <a:srcRect t="22160"/>
          <a:stretch/>
        </p:blipFill>
        <p:spPr>
          <a:xfrm>
            <a:off x="403200" y="3288088"/>
            <a:ext cx="3960525" cy="1315975"/>
          </a:xfrm>
          <a:prstGeom prst="rect">
            <a:avLst/>
          </a:prstGeom>
          <a:noFill/>
          <a:ln>
            <a:noFill/>
          </a:ln>
        </p:spPr>
      </p:pic>
      <p:pic>
        <p:nvPicPr>
          <p:cNvPr id="1550" name="Google Shape;1550;p97"/>
          <p:cNvPicPr preferRelativeResize="0"/>
          <p:nvPr/>
        </p:nvPicPr>
        <p:blipFill>
          <a:blip r:embed="rId5">
            <a:alphaModFix/>
          </a:blip>
          <a:stretch>
            <a:fillRect/>
          </a:stretch>
        </p:blipFill>
        <p:spPr>
          <a:xfrm>
            <a:off x="403200" y="3348000"/>
            <a:ext cx="1907900" cy="1196150"/>
          </a:xfrm>
          <a:prstGeom prst="rect">
            <a:avLst/>
          </a:prstGeom>
          <a:noFill/>
          <a:ln>
            <a:noFill/>
          </a:ln>
        </p:spPr>
      </p:pic>
      <p:pic>
        <p:nvPicPr>
          <p:cNvPr id="1551" name="Google Shape;1551;p97"/>
          <p:cNvPicPr preferRelativeResize="0"/>
          <p:nvPr/>
        </p:nvPicPr>
        <p:blipFill>
          <a:blip r:embed="rId6">
            <a:alphaModFix/>
          </a:blip>
          <a:stretch>
            <a:fillRect/>
          </a:stretch>
        </p:blipFill>
        <p:spPr>
          <a:xfrm>
            <a:off x="864825" y="3789724"/>
            <a:ext cx="462203" cy="400200"/>
          </a:xfrm>
          <a:prstGeom prst="rect">
            <a:avLst/>
          </a:prstGeom>
          <a:noFill/>
          <a:ln>
            <a:noFill/>
          </a:ln>
        </p:spPr>
      </p:pic>
      <p:pic>
        <p:nvPicPr>
          <p:cNvPr id="1552" name="Google Shape;1552;p97"/>
          <p:cNvPicPr preferRelativeResize="0"/>
          <p:nvPr/>
        </p:nvPicPr>
        <p:blipFill rotWithShape="1">
          <a:blip r:embed="rId7">
            <a:alphaModFix/>
          </a:blip>
          <a:srcRect t="19257" r="8340"/>
          <a:stretch/>
        </p:blipFill>
        <p:spPr>
          <a:xfrm>
            <a:off x="4788926" y="1519775"/>
            <a:ext cx="3614924" cy="1133025"/>
          </a:xfrm>
          <a:prstGeom prst="rect">
            <a:avLst/>
          </a:prstGeom>
          <a:noFill/>
          <a:ln>
            <a:noFill/>
          </a:ln>
        </p:spPr>
      </p:pic>
      <p:pic>
        <p:nvPicPr>
          <p:cNvPr id="1553" name="Google Shape;1553;p97"/>
          <p:cNvPicPr preferRelativeResize="0"/>
          <p:nvPr/>
        </p:nvPicPr>
        <p:blipFill rotWithShape="1">
          <a:blip r:embed="rId8">
            <a:alphaModFix/>
          </a:blip>
          <a:srcRect l="-3123" t="3104" r="-3123" b="3113"/>
          <a:stretch/>
        </p:blipFill>
        <p:spPr>
          <a:xfrm>
            <a:off x="4742850" y="1589861"/>
            <a:ext cx="1957534" cy="992852"/>
          </a:xfrm>
          <a:prstGeom prst="rect">
            <a:avLst/>
          </a:prstGeom>
          <a:noFill/>
          <a:ln>
            <a:noFill/>
          </a:ln>
        </p:spPr>
      </p:pic>
      <p:sp>
        <p:nvSpPr>
          <p:cNvPr id="1554" name="Google Shape;1554;p97"/>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가설 설정</a:t>
            </a:r>
            <a:endParaRPr sz="2000" b="1">
              <a:solidFill>
                <a:schemeClr val="dk1"/>
              </a:solidFill>
              <a:latin typeface="Do Hyeon"/>
              <a:ea typeface="Do Hyeon"/>
              <a:cs typeface="Do Hyeon"/>
              <a:sym typeface="Do Hyeon"/>
            </a:endParaRPr>
          </a:p>
        </p:txBody>
      </p:sp>
      <p:sp>
        <p:nvSpPr>
          <p:cNvPr id="1555" name="Google Shape;1555;p97"/>
          <p:cNvSpPr txBox="1"/>
          <p:nvPr/>
        </p:nvSpPr>
        <p:spPr>
          <a:xfrm>
            <a:off x="329000" y="1181425"/>
            <a:ext cx="424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7. 장애인 주차구역 불법주차는 </a:t>
            </a:r>
            <a:r>
              <a:rPr lang="ko" sz="1000">
                <a:solidFill>
                  <a:srgbClr val="FF0000"/>
                </a:solidFill>
                <a:latin typeface="Noto Sans KR"/>
                <a:ea typeface="Noto Sans KR"/>
                <a:cs typeface="Noto Sans KR"/>
                <a:sym typeface="Noto Sans KR"/>
              </a:rPr>
              <a:t>정신건강</a:t>
            </a:r>
            <a:r>
              <a:rPr lang="ko" sz="1000">
                <a:latin typeface="Noto Sans KR"/>
                <a:ea typeface="Noto Sans KR"/>
                <a:cs typeface="Noto Sans KR"/>
                <a:sym typeface="Noto Sans KR"/>
              </a:rPr>
              <a:t>과 관련이 있다.</a:t>
            </a:r>
            <a:endParaRPr sz="1000">
              <a:latin typeface="Noto Sans KR"/>
              <a:ea typeface="Noto Sans KR"/>
              <a:cs typeface="Noto Sans KR"/>
              <a:sym typeface="Noto Sans KR"/>
            </a:endParaRPr>
          </a:p>
        </p:txBody>
      </p:sp>
      <p:sp>
        <p:nvSpPr>
          <p:cNvPr id="1556" name="Google Shape;1556;p97"/>
          <p:cNvSpPr txBox="1"/>
          <p:nvPr/>
        </p:nvSpPr>
        <p:spPr>
          <a:xfrm>
            <a:off x="329000" y="2838275"/>
            <a:ext cx="424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8. 장애인 주차구역 불법주차는 </a:t>
            </a:r>
            <a:r>
              <a:rPr lang="ko" sz="1000">
                <a:solidFill>
                  <a:srgbClr val="FF0000"/>
                </a:solidFill>
                <a:latin typeface="Noto Sans KR"/>
                <a:ea typeface="Noto Sans KR"/>
                <a:cs typeface="Noto Sans KR"/>
                <a:sym typeface="Noto Sans KR"/>
              </a:rPr>
              <a:t>사업체 밀도</a:t>
            </a:r>
            <a:r>
              <a:rPr lang="ko" sz="1000">
                <a:latin typeface="Noto Sans KR"/>
                <a:ea typeface="Noto Sans KR"/>
                <a:cs typeface="Noto Sans KR"/>
                <a:sym typeface="Noto Sans KR"/>
              </a:rPr>
              <a:t>와 관련이 있다.</a:t>
            </a:r>
            <a:endParaRPr sz="1000">
              <a:latin typeface="Noto Sans KR"/>
              <a:ea typeface="Noto Sans KR"/>
              <a:cs typeface="Noto Sans KR"/>
              <a:sym typeface="Noto Sans KR"/>
            </a:endParaRPr>
          </a:p>
        </p:txBody>
      </p:sp>
      <p:sp>
        <p:nvSpPr>
          <p:cNvPr id="1557" name="Google Shape;1557;p97"/>
          <p:cNvSpPr txBox="1"/>
          <p:nvPr/>
        </p:nvSpPr>
        <p:spPr>
          <a:xfrm>
            <a:off x="4650325" y="1132363"/>
            <a:ext cx="424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latin typeface="Noto Sans KR"/>
                <a:ea typeface="Noto Sans KR"/>
                <a:cs typeface="Noto Sans KR"/>
                <a:sym typeface="Noto Sans KR"/>
              </a:rPr>
              <a:t>9. 장애인 주차구역 불법주차는 </a:t>
            </a:r>
            <a:r>
              <a:rPr lang="ko" sz="1000">
                <a:solidFill>
                  <a:srgbClr val="FF0000"/>
                </a:solidFill>
                <a:latin typeface="Noto Sans KR"/>
                <a:ea typeface="Noto Sans KR"/>
                <a:cs typeface="Noto Sans KR"/>
                <a:sym typeface="Noto Sans KR"/>
              </a:rPr>
              <a:t>대중교통 이용자 수</a:t>
            </a:r>
            <a:r>
              <a:rPr lang="ko" sz="1000">
                <a:latin typeface="Noto Sans KR"/>
                <a:ea typeface="Noto Sans KR"/>
                <a:cs typeface="Noto Sans KR"/>
                <a:sym typeface="Noto Sans KR"/>
              </a:rPr>
              <a:t>와 관련이 있다.</a:t>
            </a:r>
            <a:endParaRPr sz="1000">
              <a:latin typeface="Noto Sans KR"/>
              <a:ea typeface="Noto Sans KR"/>
              <a:cs typeface="Noto Sans KR"/>
              <a:sym typeface="Noto Sans KR"/>
            </a:endParaRPr>
          </a:p>
        </p:txBody>
      </p:sp>
      <p:pic>
        <p:nvPicPr>
          <p:cNvPr id="1558" name="Google Shape;1558;p97"/>
          <p:cNvPicPr preferRelativeResize="0"/>
          <p:nvPr/>
        </p:nvPicPr>
        <p:blipFill>
          <a:blip r:embed="rId6">
            <a:alphaModFix/>
          </a:blip>
          <a:stretch>
            <a:fillRect/>
          </a:stretch>
        </p:blipFill>
        <p:spPr>
          <a:xfrm>
            <a:off x="5490500" y="1969424"/>
            <a:ext cx="462203" cy="400200"/>
          </a:xfrm>
          <a:prstGeom prst="rect">
            <a:avLst/>
          </a:prstGeom>
          <a:noFill/>
          <a:ln>
            <a:noFill/>
          </a:ln>
        </p:spPr>
      </p:pic>
      <p:cxnSp>
        <p:nvCxnSpPr>
          <p:cNvPr id="1559" name="Google Shape;1559;p97"/>
          <p:cNvCxnSpPr/>
          <p:nvPr/>
        </p:nvCxnSpPr>
        <p:spPr>
          <a:xfrm>
            <a:off x="4507025" y="871775"/>
            <a:ext cx="0" cy="38577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grpSp>
        <p:nvGrpSpPr>
          <p:cNvPr id="1564" name="Google Shape;1564;p98"/>
          <p:cNvGrpSpPr/>
          <p:nvPr/>
        </p:nvGrpSpPr>
        <p:grpSpPr>
          <a:xfrm>
            <a:off x="159584" y="177763"/>
            <a:ext cx="8857869" cy="4809744"/>
            <a:chOff x="212779" y="237018"/>
            <a:chExt cx="11810492" cy="6412992"/>
          </a:xfrm>
        </p:grpSpPr>
        <p:sp>
          <p:nvSpPr>
            <p:cNvPr id="1565" name="Google Shape;1565;p98"/>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566" name="Google Shape;1566;p98"/>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567" name="Google Shape;1567;p98"/>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568" name="Google Shape;1568;p98"/>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569" name="Google Shape;1569;p98"/>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570" name="Google Shape;1570;p98"/>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571" name="Google Shape;1571;p98"/>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572" name="Google Shape;1572;p98"/>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573" name="Google Shape;1573;p98"/>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574" name="Google Shape;1574;p98"/>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pic>
        <p:nvPicPr>
          <p:cNvPr id="1575" name="Google Shape;1575;p98"/>
          <p:cNvPicPr preferRelativeResize="0"/>
          <p:nvPr/>
        </p:nvPicPr>
        <p:blipFill>
          <a:blip r:embed="rId3">
            <a:alphaModFix/>
          </a:blip>
          <a:stretch>
            <a:fillRect/>
          </a:stretch>
        </p:blipFill>
        <p:spPr>
          <a:xfrm>
            <a:off x="650975" y="674350"/>
            <a:ext cx="7667842" cy="4313150"/>
          </a:xfrm>
          <a:prstGeom prst="rect">
            <a:avLst/>
          </a:prstGeom>
          <a:noFill/>
          <a:ln>
            <a:noFill/>
          </a:ln>
        </p:spPr>
      </p:pic>
      <p:sp>
        <p:nvSpPr>
          <p:cNvPr id="1576" name="Google Shape;1576;p98"/>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회귀 분석</a:t>
            </a:r>
            <a:endParaRPr sz="2000" b="1">
              <a:solidFill>
                <a:schemeClr val="dk1"/>
              </a:solidFill>
              <a:latin typeface="Do Hyeon"/>
              <a:ea typeface="Do Hyeon"/>
              <a:cs typeface="Do Hyeon"/>
              <a:sym typeface="Do Hyeon"/>
            </a:endParaRPr>
          </a:p>
        </p:txBody>
      </p:sp>
      <p:sp>
        <p:nvSpPr>
          <p:cNvPr id="1577" name="Google Shape;1577;p98"/>
          <p:cNvSpPr/>
          <p:nvPr/>
        </p:nvSpPr>
        <p:spPr>
          <a:xfrm>
            <a:off x="3451550" y="3739200"/>
            <a:ext cx="5177400" cy="96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8"/>
          <p:cNvSpPr txBox="1"/>
          <p:nvPr/>
        </p:nvSpPr>
        <p:spPr>
          <a:xfrm>
            <a:off x="3265425" y="3800700"/>
            <a:ext cx="7037100" cy="4926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Noto Sans KR"/>
              <a:buChar char="●"/>
            </a:pPr>
            <a:r>
              <a:rPr lang="ko" sz="1000">
                <a:latin typeface="Noto Sans KR"/>
                <a:ea typeface="Noto Sans KR"/>
                <a:cs typeface="Noto Sans KR"/>
                <a:sym typeface="Noto Sans KR"/>
              </a:rPr>
              <a:t>상관분석 결과, 상관계수가 높게 측정되어 다중 공선성 문제가 있을 수 있다고 </a:t>
            </a:r>
            <a:br>
              <a:rPr lang="ko" sz="1000">
                <a:latin typeface="Noto Sans KR"/>
                <a:ea typeface="Noto Sans KR"/>
                <a:cs typeface="Noto Sans KR"/>
                <a:sym typeface="Noto Sans KR"/>
              </a:rPr>
            </a:br>
            <a:r>
              <a:rPr lang="ko" sz="1000">
                <a:latin typeface="Noto Sans KR"/>
                <a:ea typeface="Noto Sans KR"/>
                <a:cs typeface="Noto Sans KR"/>
                <a:sym typeface="Noto Sans KR"/>
              </a:rPr>
              <a:t>판단되었고,  VIF 확인 결과 </a:t>
            </a:r>
            <a:r>
              <a:rPr lang="ko" sz="1000">
                <a:solidFill>
                  <a:srgbClr val="FF0000"/>
                </a:solidFill>
                <a:latin typeface="Noto Sans KR"/>
                <a:ea typeface="Noto Sans KR"/>
                <a:cs typeface="Noto Sans KR"/>
                <a:sym typeface="Noto Sans KR"/>
              </a:rPr>
              <a:t>다중 공선성 문제 발생</a:t>
            </a:r>
            <a:endParaRPr sz="1000">
              <a:solidFill>
                <a:srgbClr val="FF0000"/>
              </a:solidFill>
              <a:latin typeface="Noto Sans KR"/>
              <a:ea typeface="Noto Sans KR"/>
              <a:cs typeface="Noto Sans KR"/>
              <a:sym typeface="Noto Sans KR"/>
            </a:endParaRPr>
          </a:p>
        </p:txBody>
      </p:sp>
      <p:sp>
        <p:nvSpPr>
          <p:cNvPr id="1579" name="Google Shape;1579;p98"/>
          <p:cNvSpPr txBox="1"/>
          <p:nvPr/>
        </p:nvSpPr>
        <p:spPr>
          <a:xfrm>
            <a:off x="3265425" y="4293300"/>
            <a:ext cx="7037100" cy="3387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Noto Sans KR"/>
              <a:buChar char="●"/>
            </a:pPr>
            <a:r>
              <a:rPr lang="ko" sz="1000">
                <a:latin typeface="Noto Sans KR"/>
                <a:ea typeface="Noto Sans KR"/>
                <a:cs typeface="Noto Sans KR"/>
                <a:sym typeface="Noto Sans KR"/>
              </a:rPr>
              <a:t>이를 해결하고자 </a:t>
            </a:r>
            <a:r>
              <a:rPr lang="ko" sz="1000">
                <a:solidFill>
                  <a:srgbClr val="FF0000"/>
                </a:solidFill>
                <a:latin typeface="Noto Sans KR"/>
                <a:ea typeface="Noto Sans KR"/>
                <a:cs typeface="Noto Sans KR"/>
                <a:sym typeface="Noto Sans KR"/>
              </a:rPr>
              <a:t>단계적 선택법</a:t>
            </a:r>
            <a:r>
              <a:rPr lang="ko" sz="1000">
                <a:latin typeface="Noto Sans KR"/>
                <a:ea typeface="Noto Sans KR"/>
                <a:cs typeface="Noto Sans KR"/>
                <a:sym typeface="Noto Sans KR"/>
              </a:rPr>
              <a:t> 을 적용</a:t>
            </a:r>
            <a:endParaRPr sz="1000">
              <a:latin typeface="Noto Sans KR"/>
              <a:ea typeface="Noto Sans KR"/>
              <a:cs typeface="Noto Sans KR"/>
              <a:sym typeface="Noto Sans K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grpSp>
        <p:nvGrpSpPr>
          <p:cNvPr id="1584" name="Google Shape;1584;p99"/>
          <p:cNvGrpSpPr/>
          <p:nvPr/>
        </p:nvGrpSpPr>
        <p:grpSpPr>
          <a:xfrm>
            <a:off x="159584" y="177763"/>
            <a:ext cx="8857869" cy="4809744"/>
            <a:chOff x="212779" y="237018"/>
            <a:chExt cx="11810492" cy="6412992"/>
          </a:xfrm>
        </p:grpSpPr>
        <p:sp>
          <p:nvSpPr>
            <p:cNvPr id="1585" name="Google Shape;1585;p99"/>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586" name="Google Shape;1586;p99"/>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587" name="Google Shape;1587;p99"/>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588" name="Google Shape;1588;p99"/>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589" name="Google Shape;1589;p99"/>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590" name="Google Shape;1590;p99"/>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591" name="Google Shape;1591;p99"/>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592" name="Google Shape;1592;p99"/>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593" name="Google Shape;1593;p99"/>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594" name="Google Shape;1594;p99"/>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sp>
        <p:nvSpPr>
          <p:cNvPr id="1595" name="Google Shape;1595;p99"/>
          <p:cNvSpPr txBox="1"/>
          <p:nvPr/>
        </p:nvSpPr>
        <p:spPr>
          <a:xfrm>
            <a:off x="238350" y="548025"/>
            <a:ext cx="4704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ko">
                <a:solidFill>
                  <a:schemeClr val="dk1"/>
                </a:solidFill>
                <a:latin typeface="Noto Sans KR"/>
                <a:ea typeface="Noto Sans KR"/>
                <a:cs typeface="Noto Sans KR"/>
                <a:sym typeface="Noto Sans KR"/>
              </a:rPr>
              <a:t>1. </a:t>
            </a:r>
            <a:r>
              <a:rPr lang="ko" b="1">
                <a:solidFill>
                  <a:srgbClr val="FF0000"/>
                </a:solidFill>
                <a:latin typeface="Noto Sans KR"/>
                <a:ea typeface="Noto Sans KR"/>
                <a:cs typeface="Noto Sans KR"/>
                <a:sym typeface="Noto Sans KR"/>
              </a:rPr>
              <a:t>VIF &gt; 10 변수 제거 후</a:t>
            </a:r>
            <a:r>
              <a:rPr lang="ko">
                <a:solidFill>
                  <a:schemeClr val="dk1"/>
                </a:solidFill>
                <a:latin typeface="Noto Sans KR"/>
                <a:ea typeface="Noto Sans KR"/>
                <a:cs typeface="Noto Sans KR"/>
                <a:sym typeface="Noto Sans KR"/>
              </a:rPr>
              <a:t>, 단계적 선택법 적용 </a:t>
            </a:r>
            <a:endParaRPr>
              <a:latin typeface="Noto Sans KR"/>
              <a:ea typeface="Noto Sans KR"/>
              <a:cs typeface="Noto Sans KR"/>
              <a:sym typeface="Noto Sans KR"/>
            </a:endParaRPr>
          </a:p>
        </p:txBody>
      </p:sp>
      <p:sp>
        <p:nvSpPr>
          <p:cNvPr id="1596" name="Google Shape;1596;p99"/>
          <p:cNvSpPr/>
          <p:nvPr/>
        </p:nvSpPr>
        <p:spPr>
          <a:xfrm>
            <a:off x="5146950" y="1024425"/>
            <a:ext cx="3494700" cy="3276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다중 선형 회귀 분석 결과(단계적 선택법 후)</a:t>
            </a:r>
            <a:endParaRPr sz="1100">
              <a:latin typeface="Noto Sans KR"/>
              <a:ea typeface="Noto Sans KR"/>
              <a:cs typeface="Noto Sans KR"/>
              <a:sym typeface="Noto Sans KR"/>
            </a:endParaRPr>
          </a:p>
        </p:txBody>
      </p:sp>
      <p:pic>
        <p:nvPicPr>
          <p:cNvPr id="1597" name="Google Shape;1597;p99"/>
          <p:cNvPicPr preferRelativeResize="0"/>
          <p:nvPr/>
        </p:nvPicPr>
        <p:blipFill>
          <a:blip r:embed="rId3">
            <a:alphaModFix/>
          </a:blip>
          <a:stretch>
            <a:fillRect/>
          </a:stretch>
        </p:blipFill>
        <p:spPr>
          <a:xfrm>
            <a:off x="5146950" y="1391075"/>
            <a:ext cx="3688200" cy="3428607"/>
          </a:xfrm>
          <a:prstGeom prst="rect">
            <a:avLst/>
          </a:prstGeom>
          <a:noFill/>
          <a:ln>
            <a:noFill/>
          </a:ln>
        </p:spPr>
      </p:pic>
      <p:sp>
        <p:nvSpPr>
          <p:cNvPr id="1598" name="Google Shape;1598;p99"/>
          <p:cNvSpPr/>
          <p:nvPr/>
        </p:nvSpPr>
        <p:spPr>
          <a:xfrm>
            <a:off x="489700" y="1043900"/>
            <a:ext cx="3390600" cy="3276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변수 선택 과정</a:t>
            </a:r>
            <a:r>
              <a:rPr lang="ko" sz="1200">
                <a:solidFill>
                  <a:srgbClr val="FFFFFF"/>
                </a:solidFill>
                <a:latin typeface="Noto Sans KR"/>
                <a:ea typeface="Noto Sans KR"/>
                <a:cs typeface="Noto Sans KR"/>
                <a:sym typeface="Noto Sans KR"/>
              </a:rPr>
              <a:t>(단계적 선택법 적용)</a:t>
            </a:r>
            <a:endParaRPr sz="1000">
              <a:latin typeface="Noto Sans KR"/>
              <a:ea typeface="Noto Sans KR"/>
              <a:cs typeface="Noto Sans KR"/>
              <a:sym typeface="Noto Sans KR"/>
            </a:endParaRPr>
          </a:p>
        </p:txBody>
      </p:sp>
      <p:pic>
        <p:nvPicPr>
          <p:cNvPr id="1599" name="Google Shape;1599;p99"/>
          <p:cNvPicPr preferRelativeResize="0"/>
          <p:nvPr/>
        </p:nvPicPr>
        <p:blipFill>
          <a:blip r:embed="rId4">
            <a:alphaModFix/>
          </a:blip>
          <a:stretch>
            <a:fillRect/>
          </a:stretch>
        </p:blipFill>
        <p:spPr>
          <a:xfrm>
            <a:off x="489700" y="1446770"/>
            <a:ext cx="3390650" cy="1529181"/>
          </a:xfrm>
          <a:prstGeom prst="rect">
            <a:avLst/>
          </a:prstGeom>
          <a:noFill/>
          <a:ln>
            <a:noFill/>
          </a:ln>
        </p:spPr>
      </p:pic>
      <p:sp>
        <p:nvSpPr>
          <p:cNvPr id="1600" name="Google Shape;1600;p99"/>
          <p:cNvSpPr/>
          <p:nvPr/>
        </p:nvSpPr>
        <p:spPr>
          <a:xfrm>
            <a:off x="489700" y="3051221"/>
            <a:ext cx="3390600" cy="2718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다중 선형 회귀 모형 가정 진단</a:t>
            </a:r>
            <a:endParaRPr sz="1000">
              <a:latin typeface="Noto Sans KR"/>
              <a:ea typeface="Noto Sans KR"/>
              <a:cs typeface="Noto Sans KR"/>
              <a:sym typeface="Noto Sans KR"/>
            </a:endParaRPr>
          </a:p>
        </p:txBody>
      </p:sp>
      <p:pic>
        <p:nvPicPr>
          <p:cNvPr id="1601" name="Google Shape;1601;p99"/>
          <p:cNvPicPr preferRelativeResize="0"/>
          <p:nvPr/>
        </p:nvPicPr>
        <p:blipFill>
          <a:blip r:embed="rId5">
            <a:alphaModFix/>
          </a:blip>
          <a:stretch>
            <a:fillRect/>
          </a:stretch>
        </p:blipFill>
        <p:spPr>
          <a:xfrm>
            <a:off x="489700" y="3450402"/>
            <a:ext cx="3390649" cy="1451474"/>
          </a:xfrm>
          <a:prstGeom prst="rect">
            <a:avLst/>
          </a:prstGeom>
          <a:noFill/>
          <a:ln>
            <a:noFill/>
          </a:ln>
        </p:spPr>
      </p:pic>
      <p:sp>
        <p:nvSpPr>
          <p:cNvPr id="1602" name="Google Shape;1602;p99"/>
          <p:cNvSpPr/>
          <p:nvPr/>
        </p:nvSpPr>
        <p:spPr>
          <a:xfrm>
            <a:off x="489700" y="1446775"/>
            <a:ext cx="1823100" cy="327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99"/>
          <p:cNvGrpSpPr/>
          <p:nvPr/>
        </p:nvGrpSpPr>
        <p:grpSpPr>
          <a:xfrm>
            <a:off x="4092600" y="3552125"/>
            <a:ext cx="4742550" cy="1267550"/>
            <a:chOff x="4092600" y="3552125"/>
            <a:chExt cx="4742550" cy="1267550"/>
          </a:xfrm>
        </p:grpSpPr>
        <p:sp>
          <p:nvSpPr>
            <p:cNvPr id="1604" name="Google Shape;1604;p99"/>
            <p:cNvSpPr/>
            <p:nvPr/>
          </p:nvSpPr>
          <p:spPr>
            <a:xfrm>
              <a:off x="5092950" y="4171675"/>
              <a:ext cx="3742200" cy="6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9"/>
            <p:cNvSpPr/>
            <p:nvPr/>
          </p:nvSpPr>
          <p:spPr>
            <a:xfrm>
              <a:off x="4092600" y="3552125"/>
              <a:ext cx="788100" cy="834000"/>
            </a:xfrm>
            <a:prstGeom prst="wedgeRectCallout">
              <a:avLst>
                <a:gd name="adj1" fmla="val 67976"/>
                <a:gd name="adj2" fmla="val 54935"/>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900">
                  <a:latin typeface="Noto Sans KR"/>
                  <a:ea typeface="Noto Sans KR"/>
                  <a:cs typeface="Noto Sans KR"/>
                  <a:sym typeface="Noto Sans KR"/>
                </a:rPr>
                <a:t>R-squared</a:t>
              </a: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0.2604</a:t>
              </a:r>
              <a:endParaRPr sz="900">
                <a:latin typeface="Noto Sans KR"/>
                <a:ea typeface="Noto Sans KR"/>
                <a:cs typeface="Noto Sans KR"/>
                <a:sym typeface="Noto Sans KR"/>
              </a:endParaRPr>
            </a:p>
            <a:p>
              <a:pPr marL="0" lvl="0" indent="0" algn="l" rtl="0">
                <a:spcBef>
                  <a:spcPts val="0"/>
                </a:spcBef>
                <a:spcAft>
                  <a:spcPts val="0"/>
                </a:spcAft>
                <a:buNone/>
              </a:pP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p-value</a:t>
              </a: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0.01391</a:t>
              </a:r>
              <a:endParaRPr sz="900">
                <a:latin typeface="Noto Sans KR"/>
                <a:ea typeface="Noto Sans KR"/>
                <a:cs typeface="Noto Sans KR"/>
                <a:sym typeface="Noto Sans K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gtEl>
                                        <p:attrNameLst>
                                          <p:attrName>style.visibility</p:attrName>
                                        </p:attrNameLst>
                                      </p:cBhvr>
                                      <p:to>
                                        <p:strVal val="visible"/>
                                      </p:to>
                                    </p:set>
                                    <p:animEffect transition="in" filter="fade">
                                      <p:cBhvr>
                                        <p:cTn id="7" dur="1000"/>
                                        <p:tgtEl>
                                          <p:spTgt spid="1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3"/>
                                        </p:tgtEl>
                                        <p:attrNameLst>
                                          <p:attrName>style.visibility</p:attrName>
                                        </p:attrNameLst>
                                      </p:cBhvr>
                                      <p:to>
                                        <p:strVal val="visible"/>
                                      </p:to>
                                    </p:set>
                                    <p:animEffect transition="in" filter="fade">
                                      <p:cBhvr>
                                        <p:cTn id="12" dur="1000"/>
                                        <p:tgtEl>
                                          <p:spTgt spid="1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grpSp>
        <p:nvGrpSpPr>
          <p:cNvPr id="1610" name="Google Shape;1610;p100"/>
          <p:cNvGrpSpPr/>
          <p:nvPr/>
        </p:nvGrpSpPr>
        <p:grpSpPr>
          <a:xfrm>
            <a:off x="159584" y="177763"/>
            <a:ext cx="8857869" cy="4809744"/>
            <a:chOff x="212779" y="237018"/>
            <a:chExt cx="11810492" cy="6412992"/>
          </a:xfrm>
        </p:grpSpPr>
        <p:sp>
          <p:nvSpPr>
            <p:cNvPr id="1611" name="Google Shape;1611;p100"/>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612" name="Google Shape;1612;p100"/>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613" name="Google Shape;1613;p100"/>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614" name="Google Shape;1614;p100"/>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615" name="Google Shape;1615;p100"/>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616" name="Google Shape;1616;p100"/>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617" name="Google Shape;1617;p100"/>
            <p:cNvSpPr/>
            <p:nvPr/>
          </p:nvSpPr>
          <p:spPr>
            <a:xfrm>
              <a:off x="21277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618" name="Google Shape;1618;p100"/>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619" name="Google Shape;1619;p100"/>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620" name="Google Shape;1620;p100"/>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sp>
        <p:nvSpPr>
          <p:cNvPr id="1621" name="Google Shape;1621;p100"/>
          <p:cNvSpPr txBox="1"/>
          <p:nvPr/>
        </p:nvSpPr>
        <p:spPr>
          <a:xfrm>
            <a:off x="249250" y="564075"/>
            <a:ext cx="426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Noto Sans KR"/>
                <a:ea typeface="Noto Sans KR"/>
                <a:cs typeface="Noto Sans KR"/>
                <a:sym typeface="Noto Sans KR"/>
              </a:rPr>
              <a:t>2. </a:t>
            </a:r>
            <a:r>
              <a:rPr lang="ko" b="1">
                <a:solidFill>
                  <a:srgbClr val="FF0000"/>
                </a:solidFill>
                <a:latin typeface="Noto Sans KR"/>
                <a:ea typeface="Noto Sans KR"/>
                <a:cs typeface="Noto Sans KR"/>
                <a:sym typeface="Noto Sans KR"/>
              </a:rPr>
              <a:t>모든 변수를 적용한 상태</a:t>
            </a:r>
            <a:r>
              <a:rPr lang="ko">
                <a:latin typeface="Noto Sans KR"/>
                <a:ea typeface="Noto Sans KR"/>
                <a:cs typeface="Noto Sans KR"/>
                <a:sym typeface="Noto Sans KR"/>
              </a:rPr>
              <a:t>로 단계적 선택법 적용</a:t>
            </a:r>
            <a:endParaRPr>
              <a:latin typeface="Noto Sans KR"/>
              <a:ea typeface="Noto Sans KR"/>
              <a:cs typeface="Noto Sans KR"/>
              <a:sym typeface="Noto Sans KR"/>
            </a:endParaRPr>
          </a:p>
        </p:txBody>
      </p:sp>
      <p:sp>
        <p:nvSpPr>
          <p:cNvPr id="1622" name="Google Shape;1622;p100"/>
          <p:cNvSpPr/>
          <p:nvPr/>
        </p:nvSpPr>
        <p:spPr>
          <a:xfrm>
            <a:off x="489750" y="964275"/>
            <a:ext cx="3328800" cy="3297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변수 선택 과정</a:t>
            </a:r>
            <a:r>
              <a:rPr lang="ko" sz="1200">
                <a:solidFill>
                  <a:srgbClr val="FFFFFF"/>
                </a:solidFill>
                <a:latin typeface="Noto Sans KR"/>
                <a:ea typeface="Noto Sans KR"/>
                <a:cs typeface="Noto Sans KR"/>
                <a:sym typeface="Noto Sans KR"/>
              </a:rPr>
              <a:t>(단계적 선택법 적용)</a:t>
            </a:r>
            <a:endParaRPr sz="1000">
              <a:latin typeface="Noto Sans KR"/>
              <a:ea typeface="Noto Sans KR"/>
              <a:cs typeface="Noto Sans KR"/>
              <a:sym typeface="Noto Sans KR"/>
            </a:endParaRPr>
          </a:p>
        </p:txBody>
      </p:sp>
      <p:pic>
        <p:nvPicPr>
          <p:cNvPr id="1623" name="Google Shape;1623;p100"/>
          <p:cNvPicPr preferRelativeResize="0"/>
          <p:nvPr/>
        </p:nvPicPr>
        <p:blipFill>
          <a:blip r:embed="rId3">
            <a:alphaModFix/>
          </a:blip>
          <a:stretch>
            <a:fillRect/>
          </a:stretch>
        </p:blipFill>
        <p:spPr>
          <a:xfrm>
            <a:off x="526950" y="1377761"/>
            <a:ext cx="3291514" cy="1457362"/>
          </a:xfrm>
          <a:prstGeom prst="rect">
            <a:avLst/>
          </a:prstGeom>
          <a:noFill/>
          <a:ln>
            <a:noFill/>
          </a:ln>
        </p:spPr>
      </p:pic>
      <p:pic>
        <p:nvPicPr>
          <p:cNvPr id="1624" name="Google Shape;1624;p100"/>
          <p:cNvPicPr preferRelativeResize="0"/>
          <p:nvPr/>
        </p:nvPicPr>
        <p:blipFill>
          <a:blip r:embed="rId4">
            <a:alphaModFix/>
          </a:blip>
          <a:stretch>
            <a:fillRect/>
          </a:stretch>
        </p:blipFill>
        <p:spPr>
          <a:xfrm>
            <a:off x="566025" y="3195750"/>
            <a:ext cx="3101826" cy="1152525"/>
          </a:xfrm>
          <a:prstGeom prst="rect">
            <a:avLst/>
          </a:prstGeom>
          <a:noFill/>
          <a:ln>
            <a:noFill/>
          </a:ln>
        </p:spPr>
      </p:pic>
      <p:sp>
        <p:nvSpPr>
          <p:cNvPr id="1625" name="Google Shape;1625;p100"/>
          <p:cNvSpPr/>
          <p:nvPr/>
        </p:nvSpPr>
        <p:spPr>
          <a:xfrm>
            <a:off x="526950" y="2866050"/>
            <a:ext cx="3291600" cy="3297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다중 선형 회귀 모형 가정 진단</a:t>
            </a:r>
            <a:endParaRPr sz="1000">
              <a:latin typeface="Noto Sans KR"/>
              <a:ea typeface="Noto Sans KR"/>
              <a:cs typeface="Noto Sans KR"/>
              <a:sym typeface="Noto Sans KR"/>
            </a:endParaRPr>
          </a:p>
        </p:txBody>
      </p:sp>
      <p:sp>
        <p:nvSpPr>
          <p:cNvPr id="1626" name="Google Shape;1626;p100"/>
          <p:cNvSpPr txBox="1"/>
          <p:nvPr/>
        </p:nvSpPr>
        <p:spPr>
          <a:xfrm>
            <a:off x="356000" y="4350925"/>
            <a:ext cx="8252400" cy="646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Char char="●"/>
            </a:pPr>
            <a:r>
              <a:rPr lang="ko" sz="1200">
                <a:solidFill>
                  <a:schemeClr val="dk1"/>
                </a:solidFill>
                <a:latin typeface="Noto Sans KR"/>
                <a:ea typeface="Noto Sans KR"/>
                <a:cs typeface="Noto Sans KR"/>
                <a:sym typeface="Noto Sans KR"/>
              </a:rPr>
              <a:t>VIF &gt; 10 변수를 제거하고 단계적 선택법을 적용했을 때 보다, 모든 변수를 적용한 상태에서 단계적 선택법을 적용했을 때가 </a:t>
            </a:r>
            <a:r>
              <a:rPr lang="ko" sz="1200" b="1">
                <a:solidFill>
                  <a:srgbClr val="FF0000"/>
                </a:solidFill>
                <a:latin typeface="Noto Sans KR"/>
                <a:ea typeface="Noto Sans KR"/>
                <a:cs typeface="Noto Sans KR"/>
                <a:sym typeface="Noto Sans KR"/>
              </a:rPr>
              <a:t>AIC가 낮고, 결정 계수도 높아 채택하였다.</a:t>
            </a:r>
            <a:endParaRPr sz="1000">
              <a:latin typeface="Noto Sans KR"/>
              <a:ea typeface="Noto Sans KR"/>
              <a:cs typeface="Noto Sans KR"/>
              <a:sym typeface="Noto Sans KR"/>
            </a:endParaRPr>
          </a:p>
        </p:txBody>
      </p:sp>
      <p:sp>
        <p:nvSpPr>
          <p:cNvPr id="1627" name="Google Shape;1627;p100"/>
          <p:cNvSpPr/>
          <p:nvPr/>
        </p:nvSpPr>
        <p:spPr>
          <a:xfrm>
            <a:off x="5171350" y="964275"/>
            <a:ext cx="3561000" cy="3297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300">
                <a:solidFill>
                  <a:srgbClr val="FFFFFF"/>
                </a:solidFill>
                <a:latin typeface="Noto Sans KR"/>
                <a:ea typeface="Noto Sans KR"/>
                <a:cs typeface="Noto Sans KR"/>
                <a:sym typeface="Noto Sans KR"/>
              </a:rPr>
              <a:t>다중 선형 회귀 분석 결과(단계적 선택법 후)</a:t>
            </a:r>
            <a:endParaRPr sz="1100">
              <a:latin typeface="Noto Sans KR"/>
              <a:ea typeface="Noto Sans KR"/>
              <a:cs typeface="Noto Sans KR"/>
              <a:sym typeface="Noto Sans KR"/>
            </a:endParaRPr>
          </a:p>
        </p:txBody>
      </p:sp>
      <p:pic>
        <p:nvPicPr>
          <p:cNvPr id="1628" name="Google Shape;1628;p100"/>
          <p:cNvPicPr preferRelativeResize="0"/>
          <p:nvPr/>
        </p:nvPicPr>
        <p:blipFill>
          <a:blip r:embed="rId5">
            <a:alphaModFix/>
          </a:blip>
          <a:stretch>
            <a:fillRect/>
          </a:stretch>
        </p:blipFill>
        <p:spPr>
          <a:xfrm>
            <a:off x="5145850" y="1256532"/>
            <a:ext cx="3560999" cy="3045030"/>
          </a:xfrm>
          <a:prstGeom prst="rect">
            <a:avLst/>
          </a:prstGeom>
          <a:noFill/>
          <a:ln>
            <a:noFill/>
          </a:ln>
        </p:spPr>
      </p:pic>
      <p:grpSp>
        <p:nvGrpSpPr>
          <p:cNvPr id="1629" name="Google Shape;1629;p100"/>
          <p:cNvGrpSpPr/>
          <p:nvPr/>
        </p:nvGrpSpPr>
        <p:grpSpPr>
          <a:xfrm>
            <a:off x="4087550" y="3193925"/>
            <a:ext cx="4746501" cy="1123875"/>
            <a:chOff x="4087550" y="3193925"/>
            <a:chExt cx="4746501" cy="1123875"/>
          </a:xfrm>
        </p:grpSpPr>
        <p:pic>
          <p:nvPicPr>
            <p:cNvPr id="1630" name="Google Shape;1630;p100"/>
            <p:cNvPicPr preferRelativeResize="0"/>
            <p:nvPr/>
          </p:nvPicPr>
          <p:blipFill>
            <a:blip r:embed="rId6">
              <a:alphaModFix/>
            </a:blip>
            <a:stretch>
              <a:fillRect/>
            </a:stretch>
          </p:blipFill>
          <p:spPr>
            <a:xfrm>
              <a:off x="5069650" y="3916400"/>
              <a:ext cx="3764401" cy="401400"/>
            </a:xfrm>
            <a:prstGeom prst="rect">
              <a:avLst/>
            </a:prstGeom>
            <a:noFill/>
            <a:ln>
              <a:noFill/>
            </a:ln>
          </p:spPr>
        </p:pic>
        <p:sp>
          <p:nvSpPr>
            <p:cNvPr id="1631" name="Google Shape;1631;p100"/>
            <p:cNvSpPr/>
            <p:nvPr/>
          </p:nvSpPr>
          <p:spPr>
            <a:xfrm>
              <a:off x="4087550" y="3193925"/>
              <a:ext cx="789300" cy="722400"/>
            </a:xfrm>
            <a:prstGeom prst="wedgeRectCallout">
              <a:avLst>
                <a:gd name="adj1" fmla="val 67976"/>
                <a:gd name="adj2" fmla="val 54935"/>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900">
                  <a:latin typeface="Noto Sans KR"/>
                  <a:ea typeface="Noto Sans KR"/>
                  <a:cs typeface="Noto Sans KR"/>
                  <a:sym typeface="Noto Sans KR"/>
                </a:rPr>
                <a:t>R-squared</a:t>
              </a: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0.6597</a:t>
              </a:r>
              <a:endParaRPr sz="900">
                <a:latin typeface="Noto Sans KR"/>
                <a:ea typeface="Noto Sans KR"/>
                <a:cs typeface="Noto Sans KR"/>
                <a:sym typeface="Noto Sans KR"/>
              </a:endParaRPr>
            </a:p>
            <a:p>
              <a:pPr marL="0" lvl="0" indent="0" algn="l" rtl="0">
                <a:spcBef>
                  <a:spcPts val="0"/>
                </a:spcBef>
                <a:spcAft>
                  <a:spcPts val="0"/>
                </a:spcAft>
                <a:buNone/>
              </a:pP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p-value</a:t>
              </a:r>
              <a:endParaRPr sz="900">
                <a:latin typeface="Noto Sans KR"/>
                <a:ea typeface="Noto Sans KR"/>
                <a:cs typeface="Noto Sans KR"/>
                <a:sym typeface="Noto Sans KR"/>
              </a:endParaRPr>
            </a:p>
            <a:p>
              <a:pPr marL="0" lvl="0" indent="0" algn="l" rtl="0">
                <a:spcBef>
                  <a:spcPts val="0"/>
                </a:spcBef>
                <a:spcAft>
                  <a:spcPts val="0"/>
                </a:spcAft>
                <a:buNone/>
              </a:pPr>
              <a:r>
                <a:rPr lang="ko" sz="900">
                  <a:latin typeface="Noto Sans KR"/>
                  <a:ea typeface="Noto Sans KR"/>
                  <a:cs typeface="Noto Sans KR"/>
                  <a:sym typeface="Noto Sans KR"/>
                </a:rPr>
                <a:t>0.01255</a:t>
              </a:r>
              <a:endParaRPr sz="900">
                <a:latin typeface="Noto Sans KR"/>
                <a:ea typeface="Noto Sans KR"/>
                <a:cs typeface="Noto Sans KR"/>
                <a:sym typeface="Noto Sans KR"/>
              </a:endParaRPr>
            </a:p>
          </p:txBody>
        </p:sp>
      </p:grpSp>
      <p:sp>
        <p:nvSpPr>
          <p:cNvPr id="1632" name="Google Shape;1632;p100"/>
          <p:cNvSpPr/>
          <p:nvPr/>
        </p:nvSpPr>
        <p:spPr>
          <a:xfrm>
            <a:off x="489750" y="1317575"/>
            <a:ext cx="3328800" cy="401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9"/>
                                        </p:tgtEl>
                                        <p:attrNameLst>
                                          <p:attrName>style.visibility</p:attrName>
                                        </p:attrNameLst>
                                      </p:cBhvr>
                                      <p:to>
                                        <p:strVal val="visible"/>
                                      </p:to>
                                    </p:set>
                                    <p:animEffect transition="in" filter="fade">
                                      <p:cBhvr>
                                        <p:cTn id="7" dur="1000"/>
                                        <p:tgtEl>
                                          <p:spTgt spid="1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grpSp>
        <p:nvGrpSpPr>
          <p:cNvPr id="1637" name="Google Shape;1637;p101"/>
          <p:cNvGrpSpPr/>
          <p:nvPr/>
        </p:nvGrpSpPr>
        <p:grpSpPr>
          <a:xfrm>
            <a:off x="159547" y="177763"/>
            <a:ext cx="8857869" cy="4809744"/>
            <a:chOff x="212729" y="237018"/>
            <a:chExt cx="11810492" cy="6412992"/>
          </a:xfrm>
        </p:grpSpPr>
        <p:sp>
          <p:nvSpPr>
            <p:cNvPr id="1638" name="Google Shape;1638;p101"/>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639" name="Google Shape;1639;p101"/>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640" name="Google Shape;1640;p101"/>
            <p:cNvSpPr/>
            <p:nvPr/>
          </p:nvSpPr>
          <p:spPr>
            <a:xfrm>
              <a:off x="8700258"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1641" name="Google Shape;1641;p101"/>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642" name="Google Shape;1642;p101"/>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643" name="Google Shape;1643;p101"/>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644" name="Google Shape;1644;p101"/>
            <p:cNvSpPr/>
            <p:nvPr/>
          </p:nvSpPr>
          <p:spPr>
            <a:xfrm>
              <a:off x="212729" y="237018"/>
              <a:ext cx="11810492" cy="6412992"/>
            </a:xfrm>
            <a:custGeom>
              <a:avLst/>
              <a:gdLst/>
              <a:ahLst/>
              <a:cxnLst/>
              <a:rect l="l" t="t" r="r" b="b"/>
              <a:pathLst>
                <a:path w="11810492" h="6412992" extrusionOk="0">
                  <a:moveTo>
                    <a:pt x="6898343" y="0"/>
                  </a:moveTo>
                  <a:lnTo>
                    <a:pt x="8307140" y="0"/>
                  </a:lnTo>
                  <a:cubicBezTo>
                    <a:pt x="8366986" y="0"/>
                    <a:pt x="8415500" y="48514"/>
                    <a:pt x="8415500" y="108360"/>
                  </a:cubicBezTo>
                  <a:lnTo>
                    <a:pt x="8415500"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6789983" y="444246"/>
                  </a:lnTo>
                  <a:lnTo>
                    <a:pt x="6789983" y="108360"/>
                  </a:lnTo>
                  <a:cubicBezTo>
                    <a:pt x="6789983" y="48514"/>
                    <a:pt x="6838497" y="0"/>
                    <a:pt x="6898343"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2000" b="1" i="0" u="none" strike="noStrike" cap="none">
                <a:solidFill>
                  <a:srgbClr val="000000"/>
                </a:solidFill>
                <a:latin typeface="Do Hyeon"/>
                <a:ea typeface="Do Hyeon"/>
                <a:cs typeface="Do Hyeon"/>
                <a:sym typeface="Do Hyeon"/>
              </a:endParaRPr>
            </a:p>
          </p:txBody>
        </p:sp>
        <p:cxnSp>
          <p:nvCxnSpPr>
            <p:cNvPr id="1645" name="Google Shape;1645;p101"/>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646" name="Google Shape;1646;p101"/>
            <p:cNvCxnSpPr/>
            <p:nvPr/>
          </p:nvCxnSpPr>
          <p:spPr>
            <a:xfrm>
              <a:off x="7157431" y="681264"/>
              <a:ext cx="1332000" cy="0"/>
            </a:xfrm>
            <a:prstGeom prst="straightConnector1">
              <a:avLst/>
            </a:prstGeom>
            <a:noFill/>
            <a:ln w="25400" cap="flat" cmpd="sng">
              <a:solidFill>
                <a:schemeClr val="dk2"/>
              </a:solidFill>
              <a:prstDash val="solid"/>
              <a:miter lim="800000"/>
              <a:headEnd type="none" w="sm" len="sm"/>
              <a:tailEnd type="none" w="sm" len="sm"/>
            </a:ln>
          </p:spPr>
        </p:cxnSp>
        <p:sp>
          <p:nvSpPr>
            <p:cNvPr id="1647" name="Google Shape;1647;p101"/>
            <p:cNvSpPr txBox="1"/>
            <p:nvPr/>
          </p:nvSpPr>
          <p:spPr>
            <a:xfrm>
              <a:off x="7105881" y="332183"/>
              <a:ext cx="1435200" cy="318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입지분석</a:t>
              </a:r>
              <a:endParaRPr sz="1100" b="1" i="0" u="none" strike="noStrike" cap="none">
                <a:solidFill>
                  <a:srgbClr val="44546A"/>
                </a:solidFill>
                <a:latin typeface="Noto Sans KR"/>
                <a:ea typeface="Noto Sans KR"/>
                <a:cs typeface="Noto Sans KR"/>
                <a:sym typeface="Noto Sans KR"/>
              </a:endParaRPr>
            </a:p>
          </p:txBody>
        </p:sp>
      </p:grpSp>
      <p:pic>
        <p:nvPicPr>
          <p:cNvPr id="1648" name="Google Shape;1648;p101"/>
          <p:cNvPicPr preferRelativeResize="0"/>
          <p:nvPr/>
        </p:nvPicPr>
        <p:blipFill>
          <a:blip r:embed="rId3">
            <a:alphaModFix/>
          </a:blip>
          <a:stretch>
            <a:fillRect/>
          </a:stretch>
        </p:blipFill>
        <p:spPr>
          <a:xfrm>
            <a:off x="6808608" y="4651045"/>
            <a:ext cx="2341682" cy="264625"/>
          </a:xfrm>
          <a:prstGeom prst="rect">
            <a:avLst/>
          </a:prstGeom>
          <a:noFill/>
          <a:ln>
            <a:noFill/>
          </a:ln>
        </p:spPr>
      </p:pic>
      <p:sp>
        <p:nvSpPr>
          <p:cNvPr id="1649" name="Google Shape;1649;p101"/>
          <p:cNvSpPr txBox="1"/>
          <p:nvPr/>
        </p:nvSpPr>
        <p:spPr>
          <a:xfrm>
            <a:off x="4114000" y="2874275"/>
            <a:ext cx="270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900"/>
              <a:t>&lt;강남구  1,384개소 공영주차장 시각화&gt;</a:t>
            </a:r>
            <a:endParaRPr sz="900"/>
          </a:p>
        </p:txBody>
      </p:sp>
      <p:pic>
        <p:nvPicPr>
          <p:cNvPr id="1650" name="Google Shape;1650;p101"/>
          <p:cNvPicPr preferRelativeResize="0"/>
          <p:nvPr/>
        </p:nvPicPr>
        <p:blipFill>
          <a:blip r:embed="rId4">
            <a:alphaModFix/>
          </a:blip>
          <a:stretch>
            <a:fillRect/>
          </a:stretch>
        </p:blipFill>
        <p:spPr>
          <a:xfrm>
            <a:off x="2705650" y="2014187"/>
            <a:ext cx="1408351" cy="1136901"/>
          </a:xfrm>
          <a:prstGeom prst="rect">
            <a:avLst/>
          </a:prstGeom>
          <a:noFill/>
          <a:ln>
            <a:noFill/>
          </a:ln>
        </p:spPr>
      </p:pic>
      <p:sp>
        <p:nvSpPr>
          <p:cNvPr id="1651" name="Google Shape;1651;p101"/>
          <p:cNvSpPr/>
          <p:nvPr/>
        </p:nvSpPr>
        <p:spPr>
          <a:xfrm>
            <a:off x="356850" y="1104800"/>
            <a:ext cx="4568100" cy="865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 b="1">
                <a:solidFill>
                  <a:schemeClr val="dk1"/>
                </a:solidFill>
                <a:latin typeface="Noto Sans KR"/>
                <a:ea typeface="Noto Sans KR"/>
                <a:cs typeface="Noto Sans KR"/>
                <a:sym typeface="Noto Sans KR"/>
              </a:rPr>
              <a:t>선정 과정</a:t>
            </a:r>
            <a:endParaRPr b="1">
              <a:solidFill>
                <a:schemeClr val="dk1"/>
              </a:solidFill>
              <a:latin typeface="Noto Sans KR"/>
              <a:ea typeface="Noto Sans KR"/>
              <a:cs typeface="Noto Sans KR"/>
              <a:sym typeface="Noto Sans KR"/>
            </a:endParaRPr>
          </a:p>
          <a:p>
            <a:pPr marL="0" lvl="0" indent="0" algn="l" rtl="0">
              <a:spcBef>
                <a:spcPts val="0"/>
              </a:spcBef>
              <a:spcAft>
                <a:spcPts val="0"/>
              </a:spcAft>
              <a:buClr>
                <a:schemeClr val="dk1"/>
              </a:buClr>
              <a:buSzPts val="1100"/>
              <a:buFont typeface="Arial"/>
              <a:buNone/>
            </a:pPr>
            <a:endParaRPr sz="400" b="1">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ko" sz="1200">
                <a:solidFill>
                  <a:schemeClr val="dk1"/>
                </a:solidFill>
                <a:latin typeface="Noto Sans KR"/>
                <a:ea typeface="Noto Sans KR"/>
                <a:cs typeface="Noto Sans KR"/>
                <a:sym typeface="Noto Sans KR"/>
              </a:rPr>
              <a:t>각 주요 요인의 표준화된 값을 가중치를 활용한 식에 대입한 후 순위에 따른 차등 점수를 계산하여 자치구별 총 점수 비교 분석</a:t>
            </a:r>
            <a:endParaRPr>
              <a:latin typeface="Noto Sans KR"/>
              <a:ea typeface="Noto Sans KR"/>
              <a:cs typeface="Noto Sans KR"/>
              <a:sym typeface="Noto Sans KR"/>
            </a:endParaRPr>
          </a:p>
        </p:txBody>
      </p:sp>
      <p:sp>
        <p:nvSpPr>
          <p:cNvPr id="1652" name="Google Shape;1652;p101"/>
          <p:cNvSpPr/>
          <p:nvPr/>
        </p:nvSpPr>
        <p:spPr>
          <a:xfrm>
            <a:off x="4848825" y="1104800"/>
            <a:ext cx="4033200" cy="865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Noto Sans KR"/>
              <a:ea typeface="Noto Sans KR"/>
              <a:cs typeface="Noto Sans KR"/>
              <a:sym typeface="Noto Sans KR"/>
            </a:endParaRPr>
          </a:p>
          <a:p>
            <a:pPr marL="0" lvl="0" indent="0" algn="l" rtl="0">
              <a:spcBef>
                <a:spcPts val="0"/>
              </a:spcBef>
              <a:spcAft>
                <a:spcPts val="0"/>
              </a:spcAft>
              <a:buNone/>
            </a:pPr>
            <a:r>
              <a:rPr lang="ko" b="1">
                <a:solidFill>
                  <a:schemeClr val="dk1"/>
                </a:solidFill>
                <a:latin typeface="Noto Sans KR"/>
                <a:ea typeface="Noto Sans KR"/>
                <a:cs typeface="Noto Sans KR"/>
                <a:sym typeface="Noto Sans KR"/>
              </a:rPr>
              <a:t>선정 기준 </a:t>
            </a:r>
            <a:endParaRPr b="1">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sz="400" b="1">
              <a:solidFill>
                <a:schemeClr val="dk1"/>
              </a:solidFill>
              <a:latin typeface="Noto Sans KR"/>
              <a:ea typeface="Noto Sans KR"/>
              <a:cs typeface="Noto Sans KR"/>
              <a:sym typeface="Noto Sans KR"/>
            </a:endParaRPr>
          </a:p>
          <a:p>
            <a:pPr marL="0" lvl="0" indent="0" algn="l" rtl="0">
              <a:spcBef>
                <a:spcPts val="0"/>
              </a:spcBef>
              <a:spcAft>
                <a:spcPts val="0"/>
              </a:spcAft>
              <a:buNone/>
            </a:pPr>
            <a:r>
              <a:rPr lang="ko" sz="1200">
                <a:solidFill>
                  <a:schemeClr val="dk1"/>
                </a:solidFill>
                <a:latin typeface="Noto Sans KR"/>
                <a:ea typeface="Noto Sans KR"/>
                <a:cs typeface="Noto Sans KR"/>
                <a:sym typeface="Noto Sans KR"/>
              </a:rPr>
              <a:t>각 주요 요인에 대한 점수 계산을 통해 총 점수가 높은 상위 5개 지역 중 </a:t>
            </a:r>
            <a:r>
              <a:rPr lang="ko" sz="1200" b="1">
                <a:solidFill>
                  <a:srgbClr val="FF0000"/>
                </a:solidFill>
                <a:latin typeface="Noto Sans KR"/>
                <a:ea typeface="Noto Sans KR"/>
                <a:cs typeface="Noto Sans KR"/>
                <a:sym typeface="Noto Sans KR"/>
              </a:rPr>
              <a:t>유동인구</a:t>
            </a:r>
            <a:r>
              <a:rPr lang="ko" sz="1200">
                <a:solidFill>
                  <a:schemeClr val="dk1"/>
                </a:solidFill>
                <a:latin typeface="Noto Sans KR"/>
                <a:ea typeface="Noto Sans KR"/>
                <a:cs typeface="Noto Sans KR"/>
                <a:sym typeface="Noto Sans KR"/>
              </a:rPr>
              <a:t>가 가장 높은 자치구</a:t>
            </a:r>
            <a:endParaRPr sz="1200">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b="1">
              <a:solidFill>
                <a:schemeClr val="dk1"/>
              </a:solidFill>
              <a:latin typeface="Malgun Gothic"/>
              <a:ea typeface="Malgun Gothic"/>
              <a:cs typeface="Malgun Gothic"/>
              <a:sym typeface="Malgun Gothic"/>
            </a:endParaRPr>
          </a:p>
        </p:txBody>
      </p:sp>
      <p:sp>
        <p:nvSpPr>
          <p:cNvPr id="1653" name="Google Shape;1653;p101"/>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분석 결과</a:t>
            </a:r>
            <a:endParaRPr sz="2000" b="1">
              <a:solidFill>
                <a:schemeClr val="dk1"/>
              </a:solidFill>
              <a:latin typeface="Do Hyeon"/>
              <a:ea typeface="Do Hyeon"/>
              <a:cs typeface="Do Hyeon"/>
              <a:sym typeface="Do Hyeon"/>
            </a:endParaRPr>
          </a:p>
        </p:txBody>
      </p:sp>
      <p:pic>
        <p:nvPicPr>
          <p:cNvPr id="1654" name="Google Shape;1654;p101"/>
          <p:cNvPicPr preferRelativeResize="0"/>
          <p:nvPr/>
        </p:nvPicPr>
        <p:blipFill>
          <a:blip r:embed="rId5">
            <a:alphaModFix/>
          </a:blip>
          <a:stretch>
            <a:fillRect/>
          </a:stretch>
        </p:blipFill>
        <p:spPr>
          <a:xfrm>
            <a:off x="280650" y="2003288"/>
            <a:ext cx="2232876" cy="1136925"/>
          </a:xfrm>
          <a:prstGeom prst="rect">
            <a:avLst/>
          </a:prstGeom>
          <a:noFill/>
          <a:ln>
            <a:noFill/>
          </a:ln>
        </p:spPr>
      </p:pic>
      <p:pic>
        <p:nvPicPr>
          <p:cNvPr id="1655" name="Google Shape;1655;p101"/>
          <p:cNvPicPr preferRelativeResize="0"/>
          <p:nvPr/>
        </p:nvPicPr>
        <p:blipFill>
          <a:blip r:embed="rId6">
            <a:alphaModFix/>
          </a:blip>
          <a:stretch>
            <a:fillRect/>
          </a:stretch>
        </p:blipFill>
        <p:spPr>
          <a:xfrm>
            <a:off x="356850" y="3140225"/>
            <a:ext cx="6480574" cy="1774050"/>
          </a:xfrm>
          <a:prstGeom prst="rect">
            <a:avLst/>
          </a:prstGeom>
          <a:noFill/>
          <a:ln>
            <a:noFill/>
          </a:ln>
        </p:spPr>
      </p:pic>
      <p:pic>
        <p:nvPicPr>
          <p:cNvPr id="1656" name="Google Shape;1656;p101"/>
          <p:cNvPicPr preferRelativeResize="0"/>
          <p:nvPr/>
        </p:nvPicPr>
        <p:blipFill>
          <a:blip r:embed="rId7">
            <a:alphaModFix/>
          </a:blip>
          <a:stretch>
            <a:fillRect/>
          </a:stretch>
        </p:blipFill>
        <p:spPr>
          <a:xfrm>
            <a:off x="6495425" y="3140225"/>
            <a:ext cx="342000" cy="1774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60"/>
        <p:cNvGrpSpPr/>
        <p:nvPr/>
      </p:nvGrpSpPr>
      <p:grpSpPr>
        <a:xfrm>
          <a:off x="0" y="0"/>
          <a:ext cx="0" cy="0"/>
          <a:chOff x="0" y="0"/>
          <a:chExt cx="0" cy="0"/>
        </a:xfrm>
      </p:grpSpPr>
      <p:sp>
        <p:nvSpPr>
          <p:cNvPr id="1661" name="Google Shape;1661;p102"/>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662" name="Google Shape;1662;p102"/>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663" name="Google Shape;1663;p102"/>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900"/>
              </a:srgbClr>
            </a:outerShdw>
          </a:effectLst>
        </p:spPr>
        <p:txBody>
          <a:bodyPr spcFirstLastPara="1" wrap="square" lIns="68575" tIns="34275" rIns="68575" bIns="34275" anchor="t" anchorCtr="0">
            <a:noAutofit/>
          </a:bodyPr>
          <a:lstStyle/>
          <a:p>
            <a:pPr marL="0" marR="0" lvl="0" indent="0" algn="ctr" rtl="0">
              <a:spcBef>
                <a:spcPts val="0"/>
              </a:spcBef>
              <a:spcAft>
                <a:spcPts val="0"/>
              </a:spcAft>
              <a:buNone/>
            </a:pPr>
            <a:endParaRPr sz="800" b="1" i="0" u="none" strike="noStrike" cap="none">
              <a:solidFill>
                <a:srgbClr val="FFFFFF"/>
              </a:solidFill>
              <a:latin typeface="Malgun Gothic"/>
              <a:ea typeface="Malgun Gothic"/>
              <a:cs typeface="Malgun Gothic"/>
              <a:sym typeface="Malgun Gothic"/>
            </a:endParaRPr>
          </a:p>
        </p:txBody>
      </p:sp>
      <p:sp>
        <p:nvSpPr>
          <p:cNvPr id="1664" name="Google Shape;1664;p102"/>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900"/>
              </a:srgbClr>
            </a:outerShdw>
          </a:effectLst>
        </p:spPr>
        <p:txBody>
          <a:bodyPr spcFirstLastPara="1" wrap="square" lIns="68575" tIns="513000" rIns="68575" bIns="34275" anchor="ctr" anchorCtr="0">
            <a:noAutofit/>
          </a:bodyPr>
          <a:lstStyle/>
          <a:p>
            <a:pPr marL="0" lvl="0" indent="0" algn="ctr" rtl="0">
              <a:spcBef>
                <a:spcPts val="0"/>
              </a:spcBef>
              <a:spcAft>
                <a:spcPts val="0"/>
              </a:spcAft>
              <a:buSzPts val="1100"/>
              <a:buNone/>
            </a:pPr>
            <a:r>
              <a:rPr lang="ko" sz="3000" b="1">
                <a:solidFill>
                  <a:srgbClr val="44546A"/>
                </a:solidFill>
                <a:latin typeface="Do Hyeon"/>
                <a:ea typeface="Do Hyeon"/>
                <a:cs typeface="Do Hyeon"/>
                <a:sym typeface="Do Hyeon"/>
              </a:rPr>
              <a:t>기대효과 및 추가 발전 사항</a:t>
            </a:r>
            <a:endParaRPr sz="3000" b="1">
              <a:solidFill>
                <a:srgbClr val="44546A"/>
              </a:solidFill>
              <a:latin typeface="Do Hyeon"/>
              <a:ea typeface="Do Hyeon"/>
              <a:cs typeface="Do Hyeon"/>
              <a:sym typeface="Do Hyeon"/>
            </a:endParaRPr>
          </a:p>
        </p:txBody>
      </p:sp>
      <p:sp>
        <p:nvSpPr>
          <p:cNvPr id="1665" name="Google Shape;1665;p102"/>
          <p:cNvSpPr txBox="1"/>
          <p:nvPr/>
        </p:nvSpPr>
        <p:spPr>
          <a:xfrm>
            <a:off x="2624271" y="1175318"/>
            <a:ext cx="9048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100" b="1">
                <a:solidFill>
                  <a:srgbClr val="44546A"/>
                </a:solidFill>
                <a:highlight>
                  <a:srgbClr val="FFFFFF"/>
                </a:highlight>
              </a:rPr>
              <a:t>V</a:t>
            </a:r>
            <a:endParaRPr sz="1100" b="1" i="0" u="none" strike="noStrike" cap="none">
              <a:solidFill>
                <a:srgbClr val="44546A"/>
              </a:solidFill>
              <a:latin typeface="Malgun Gothic"/>
              <a:ea typeface="Malgun Gothic"/>
              <a:cs typeface="Malgun Gothic"/>
              <a:sym typeface="Malgun Gothic"/>
            </a:endParaRPr>
          </a:p>
        </p:txBody>
      </p:sp>
      <p:cxnSp>
        <p:nvCxnSpPr>
          <p:cNvPr id="1666" name="Google Shape;1666;p102"/>
          <p:cNvCxnSpPr/>
          <p:nvPr/>
        </p:nvCxnSpPr>
        <p:spPr>
          <a:xfrm>
            <a:off x="2688846" y="1434972"/>
            <a:ext cx="783000" cy="0"/>
          </a:xfrm>
          <a:prstGeom prst="straightConnector1">
            <a:avLst/>
          </a:prstGeom>
          <a:noFill/>
          <a:ln w="25400" cap="flat" cmpd="sng">
            <a:solidFill>
              <a:schemeClr val="dk2"/>
            </a:solidFill>
            <a:prstDash val="solid"/>
            <a:miter lim="800000"/>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70"/>
        <p:cNvGrpSpPr/>
        <p:nvPr/>
      </p:nvGrpSpPr>
      <p:grpSpPr>
        <a:xfrm>
          <a:off x="0" y="0"/>
          <a:ext cx="0" cy="0"/>
          <a:chOff x="0" y="0"/>
          <a:chExt cx="0" cy="0"/>
        </a:xfrm>
      </p:grpSpPr>
      <p:sp>
        <p:nvSpPr>
          <p:cNvPr id="1671" name="Google Shape;1671;p103"/>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672" name="Google Shape;1672;p103"/>
          <p:cNvSpPr/>
          <p:nvPr/>
        </p:nvSpPr>
        <p:spPr>
          <a:xfrm>
            <a:off x="143270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프로젝트 배경</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a:solidFill>
                <a:srgbClr val="FFFFFF"/>
              </a:solidFill>
            </a:endParaRPr>
          </a:p>
        </p:txBody>
      </p:sp>
      <p:sp>
        <p:nvSpPr>
          <p:cNvPr id="1673" name="Google Shape;1673;p103"/>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시스템 구성</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a:solidFill>
                <a:srgbClr val="FFFFFF"/>
              </a:solidFill>
            </a:endParaRPr>
          </a:p>
        </p:txBody>
      </p:sp>
      <p:sp>
        <p:nvSpPr>
          <p:cNvPr id="1674" name="Google Shape;1674;p103"/>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시스템 세부 내용</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a:solidFill>
                <a:srgbClr val="FFFFFF"/>
              </a:solidFill>
            </a:endParaRPr>
          </a:p>
        </p:txBody>
      </p:sp>
      <p:sp>
        <p:nvSpPr>
          <p:cNvPr id="1675" name="Google Shape;1675;p103"/>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입지분석</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a:solidFill>
                <a:srgbClr val="FFFFFF"/>
              </a:solidFill>
            </a:endParaRPr>
          </a:p>
        </p:txBody>
      </p:sp>
      <p:sp>
        <p:nvSpPr>
          <p:cNvPr id="1676" name="Google Shape;1676;p103"/>
          <p:cNvSpPr/>
          <p:nvPr/>
        </p:nvSpPr>
        <p:spPr>
          <a:xfrm>
            <a:off x="779831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cxnSp>
        <p:nvCxnSpPr>
          <p:cNvPr id="1677" name="Google Shape;1677;p103"/>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678" name="Google Shape;1678;p103"/>
          <p:cNvSpPr/>
          <p:nvPr/>
        </p:nvSpPr>
        <p:spPr>
          <a:xfrm>
            <a:off x="159584" y="177763"/>
            <a:ext cx="8857869" cy="4809744"/>
          </a:xfrm>
          <a:custGeom>
            <a:avLst/>
            <a:gdLst/>
            <a:ahLst/>
            <a:cxnLst/>
            <a:rect l="l" t="t" r="r" b="b"/>
            <a:pathLst>
              <a:path w="11810492" h="6412992" extrusionOk="0">
                <a:moveTo>
                  <a:pt x="8595838" y="0"/>
                </a:moveTo>
                <a:lnTo>
                  <a:pt x="10004635" y="0"/>
                </a:lnTo>
                <a:cubicBezTo>
                  <a:pt x="10064481" y="0"/>
                  <a:pt x="10112995" y="48514"/>
                  <a:pt x="10112995" y="108360"/>
                </a:cubicBezTo>
                <a:lnTo>
                  <a:pt x="10112995"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8487478" y="444246"/>
                </a:lnTo>
                <a:lnTo>
                  <a:pt x="8487478" y="108360"/>
                </a:lnTo>
                <a:cubicBezTo>
                  <a:pt x="8487478" y="48514"/>
                  <a:pt x="8535992" y="0"/>
                  <a:pt x="859583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679" name="Google Shape;1679;p103"/>
          <p:cNvCxnSpPr/>
          <p:nvPr/>
        </p:nvCxnSpPr>
        <p:spPr>
          <a:xfrm>
            <a:off x="6642698"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680" name="Google Shape;1680;p103"/>
          <p:cNvSpPr txBox="1"/>
          <p:nvPr/>
        </p:nvSpPr>
        <p:spPr>
          <a:xfrm>
            <a:off x="6579179" y="165317"/>
            <a:ext cx="1132200" cy="378900"/>
          </a:xfrm>
          <a:prstGeom prst="rect">
            <a:avLst/>
          </a:prstGeom>
          <a:noFill/>
          <a:ln>
            <a:noFill/>
          </a:ln>
        </p:spPr>
        <p:txBody>
          <a:bodyPr spcFirstLastPara="1" wrap="square" lIns="0" tIns="36000" rIns="0"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000" b="1">
                <a:solidFill>
                  <a:srgbClr val="44546A"/>
                </a:solidFill>
                <a:latin typeface="Noto Sans KR"/>
                <a:ea typeface="Noto Sans KR"/>
                <a:cs typeface="Noto Sans KR"/>
                <a:sym typeface="Noto Sans KR"/>
              </a:rPr>
              <a:t>기대효과</a:t>
            </a:r>
            <a:r>
              <a:rPr lang="ko" sz="1000" b="1" i="0" u="none" strike="noStrike" cap="none">
                <a:solidFill>
                  <a:srgbClr val="44546A"/>
                </a:solidFill>
                <a:latin typeface="Noto Sans KR"/>
                <a:ea typeface="Noto Sans KR"/>
                <a:cs typeface="Noto Sans KR"/>
                <a:sym typeface="Noto Sans KR"/>
              </a:rPr>
              <a:t> 및 </a:t>
            </a:r>
            <a:endParaRPr sz="1000" b="1" i="0" u="none" strike="noStrike" cap="none">
              <a:solidFill>
                <a:srgbClr val="44546A"/>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1100"/>
              <a:buFont typeface="Arial"/>
              <a:buNone/>
            </a:pPr>
            <a:r>
              <a:rPr lang="ko" sz="1000" b="1" i="0" u="none" strike="noStrike" cap="none">
                <a:solidFill>
                  <a:srgbClr val="44546A"/>
                </a:solidFill>
                <a:latin typeface="Noto Sans KR"/>
                <a:ea typeface="Noto Sans KR"/>
                <a:cs typeface="Noto Sans KR"/>
                <a:sym typeface="Noto Sans KR"/>
              </a:rPr>
              <a:t>추가 발전 사항</a:t>
            </a:r>
            <a:endParaRPr sz="1000" b="1" i="0" u="none" strike="noStrike" cap="none">
              <a:solidFill>
                <a:srgbClr val="44546A"/>
              </a:solidFill>
              <a:latin typeface="Noto Sans KR"/>
              <a:ea typeface="Noto Sans KR"/>
              <a:cs typeface="Noto Sans KR"/>
              <a:sym typeface="Noto Sans KR"/>
            </a:endParaRPr>
          </a:p>
        </p:txBody>
      </p:sp>
      <p:sp>
        <p:nvSpPr>
          <p:cNvPr id="1681" name="Google Shape;1681;p103"/>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기대효과</a:t>
            </a:r>
            <a:endParaRPr sz="2000" b="1">
              <a:solidFill>
                <a:schemeClr val="dk1"/>
              </a:solidFill>
              <a:latin typeface="Do Hyeon"/>
              <a:ea typeface="Do Hyeon"/>
              <a:cs typeface="Do Hyeon"/>
              <a:sym typeface="Do Hyeon"/>
            </a:endParaRPr>
          </a:p>
        </p:txBody>
      </p:sp>
      <p:sp>
        <p:nvSpPr>
          <p:cNvPr id="1682" name="Google Shape;1682;p103"/>
          <p:cNvSpPr txBox="1"/>
          <p:nvPr/>
        </p:nvSpPr>
        <p:spPr>
          <a:xfrm>
            <a:off x="2910150" y="2616875"/>
            <a:ext cx="43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grpSp>
        <p:nvGrpSpPr>
          <p:cNvPr id="1683" name="Google Shape;1683;p103"/>
          <p:cNvGrpSpPr/>
          <p:nvPr/>
        </p:nvGrpSpPr>
        <p:grpSpPr>
          <a:xfrm>
            <a:off x="1890250" y="905775"/>
            <a:ext cx="5592425" cy="663300"/>
            <a:chOff x="1890250" y="1058175"/>
            <a:chExt cx="5592425" cy="663300"/>
          </a:xfrm>
        </p:grpSpPr>
        <p:sp>
          <p:nvSpPr>
            <p:cNvPr id="1684" name="Google Shape;1684;p103"/>
            <p:cNvSpPr/>
            <p:nvPr/>
          </p:nvSpPr>
          <p:spPr>
            <a:xfrm>
              <a:off x="2384475" y="1189725"/>
              <a:ext cx="5098200" cy="400200"/>
            </a:xfrm>
            <a:prstGeom prst="roundRect">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b="1">
                  <a:solidFill>
                    <a:schemeClr val="dk1"/>
                  </a:solidFill>
                  <a:latin typeface="Do Hyeon"/>
                  <a:ea typeface="Do Hyeon"/>
                  <a:cs typeface="Do Hyeon"/>
                  <a:sym typeface="Do Hyeon"/>
                </a:rPr>
                <a:t>관리자는 실시간으로 웹 페이지를 활용하여 효율적인 주차장 관리</a:t>
              </a:r>
              <a:r>
                <a:rPr lang="ko" sz="1100" b="1">
                  <a:solidFill>
                    <a:schemeClr val="dk1"/>
                  </a:solidFill>
                  <a:latin typeface="Noto Sans KR"/>
                  <a:ea typeface="Noto Sans KR"/>
                  <a:cs typeface="Noto Sans KR"/>
                  <a:sym typeface="Noto Sans KR"/>
                </a:rPr>
                <a:t> </a:t>
              </a:r>
              <a:endParaRPr>
                <a:solidFill>
                  <a:schemeClr val="dk1"/>
                </a:solidFill>
                <a:latin typeface="Noto Sans KR"/>
                <a:ea typeface="Noto Sans KR"/>
                <a:cs typeface="Noto Sans KR"/>
                <a:sym typeface="Noto Sans KR"/>
              </a:endParaRPr>
            </a:p>
          </p:txBody>
        </p:sp>
        <p:sp>
          <p:nvSpPr>
            <p:cNvPr id="1685" name="Google Shape;1685;p103"/>
            <p:cNvSpPr/>
            <p:nvPr/>
          </p:nvSpPr>
          <p:spPr>
            <a:xfrm>
              <a:off x="1890250" y="1058175"/>
              <a:ext cx="663300" cy="663300"/>
            </a:xfrm>
            <a:prstGeom prst="ellipse">
              <a:avLst/>
            </a:prstGeom>
            <a:solidFill>
              <a:srgbClr val="93C47D"/>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chemeClr val="lt1"/>
                  </a:solidFill>
                  <a:latin typeface="Do Hyeon"/>
                  <a:ea typeface="Do Hyeon"/>
                  <a:cs typeface="Do Hyeon"/>
                  <a:sym typeface="Do Hyeon"/>
                </a:rPr>
                <a:t>1</a:t>
              </a:r>
              <a:endParaRPr sz="2300">
                <a:solidFill>
                  <a:schemeClr val="lt1"/>
                </a:solidFill>
                <a:latin typeface="Do Hyeon"/>
                <a:ea typeface="Do Hyeon"/>
                <a:cs typeface="Do Hyeon"/>
                <a:sym typeface="Do Hyeon"/>
              </a:endParaRPr>
            </a:p>
          </p:txBody>
        </p:sp>
      </p:grpSp>
      <p:grpSp>
        <p:nvGrpSpPr>
          <p:cNvPr id="1686" name="Google Shape;1686;p103"/>
          <p:cNvGrpSpPr/>
          <p:nvPr/>
        </p:nvGrpSpPr>
        <p:grpSpPr>
          <a:xfrm>
            <a:off x="1890250" y="1693988"/>
            <a:ext cx="5592425" cy="663300"/>
            <a:chOff x="1890250" y="1846388"/>
            <a:chExt cx="5592425" cy="663300"/>
          </a:xfrm>
        </p:grpSpPr>
        <p:sp>
          <p:nvSpPr>
            <p:cNvPr id="1687" name="Google Shape;1687;p103"/>
            <p:cNvSpPr/>
            <p:nvPr/>
          </p:nvSpPr>
          <p:spPr>
            <a:xfrm>
              <a:off x="2384475" y="1977938"/>
              <a:ext cx="5098200" cy="400200"/>
            </a:xfrm>
            <a:prstGeom prst="roundRect">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장애인 주차구역 위반 방지</a:t>
              </a:r>
              <a:endParaRPr sz="2600">
                <a:solidFill>
                  <a:schemeClr val="dk1"/>
                </a:solidFill>
                <a:latin typeface="Do Hyeon"/>
                <a:ea typeface="Do Hyeon"/>
                <a:cs typeface="Do Hyeon"/>
                <a:sym typeface="Do Hyeon"/>
              </a:endParaRPr>
            </a:p>
          </p:txBody>
        </p:sp>
        <p:sp>
          <p:nvSpPr>
            <p:cNvPr id="1688" name="Google Shape;1688;p103"/>
            <p:cNvSpPr/>
            <p:nvPr/>
          </p:nvSpPr>
          <p:spPr>
            <a:xfrm>
              <a:off x="1890250" y="1846388"/>
              <a:ext cx="663300" cy="663300"/>
            </a:xfrm>
            <a:prstGeom prst="ellipse">
              <a:avLst/>
            </a:prstGeom>
            <a:solidFill>
              <a:srgbClr val="93C47D"/>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rgbClr val="FFFFFF"/>
                  </a:solidFill>
                  <a:latin typeface="Do Hyeon"/>
                  <a:ea typeface="Do Hyeon"/>
                  <a:cs typeface="Do Hyeon"/>
                  <a:sym typeface="Do Hyeon"/>
                </a:rPr>
                <a:t>2</a:t>
              </a:r>
              <a:endParaRPr sz="2300">
                <a:solidFill>
                  <a:srgbClr val="FFFFFF"/>
                </a:solidFill>
                <a:latin typeface="Do Hyeon"/>
                <a:ea typeface="Do Hyeon"/>
                <a:cs typeface="Do Hyeon"/>
                <a:sym typeface="Do Hyeon"/>
              </a:endParaRPr>
            </a:p>
          </p:txBody>
        </p:sp>
      </p:grpSp>
      <p:grpSp>
        <p:nvGrpSpPr>
          <p:cNvPr id="1689" name="Google Shape;1689;p103"/>
          <p:cNvGrpSpPr/>
          <p:nvPr/>
        </p:nvGrpSpPr>
        <p:grpSpPr>
          <a:xfrm>
            <a:off x="1890250" y="2506163"/>
            <a:ext cx="5592425" cy="663300"/>
            <a:chOff x="1890250" y="2658563"/>
            <a:chExt cx="5592425" cy="663300"/>
          </a:xfrm>
        </p:grpSpPr>
        <p:sp>
          <p:nvSpPr>
            <p:cNvPr id="1690" name="Google Shape;1690;p103"/>
            <p:cNvSpPr/>
            <p:nvPr/>
          </p:nvSpPr>
          <p:spPr>
            <a:xfrm>
              <a:off x="2384475" y="2790113"/>
              <a:ext cx="5098200" cy="400200"/>
            </a:xfrm>
            <a:prstGeom prst="roundRect">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장애인 주차공간 상시 확보</a:t>
              </a:r>
              <a:endParaRPr sz="2000">
                <a:solidFill>
                  <a:schemeClr val="dk1"/>
                </a:solidFill>
                <a:latin typeface="Do Hyeon"/>
                <a:ea typeface="Do Hyeon"/>
                <a:cs typeface="Do Hyeon"/>
                <a:sym typeface="Do Hyeon"/>
              </a:endParaRPr>
            </a:p>
          </p:txBody>
        </p:sp>
        <p:sp>
          <p:nvSpPr>
            <p:cNvPr id="1691" name="Google Shape;1691;p103"/>
            <p:cNvSpPr/>
            <p:nvPr/>
          </p:nvSpPr>
          <p:spPr>
            <a:xfrm>
              <a:off x="1890250" y="2658563"/>
              <a:ext cx="663300" cy="663300"/>
            </a:xfrm>
            <a:prstGeom prst="ellipse">
              <a:avLst/>
            </a:prstGeom>
            <a:solidFill>
              <a:srgbClr val="93C47D"/>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rgbClr val="FFFFFF"/>
                  </a:solidFill>
                  <a:latin typeface="Do Hyeon"/>
                  <a:ea typeface="Do Hyeon"/>
                  <a:cs typeface="Do Hyeon"/>
                  <a:sym typeface="Do Hyeon"/>
                </a:rPr>
                <a:t>3</a:t>
              </a:r>
              <a:endParaRPr sz="2300">
                <a:solidFill>
                  <a:srgbClr val="FFFFFF"/>
                </a:solidFill>
                <a:latin typeface="Do Hyeon"/>
                <a:ea typeface="Do Hyeon"/>
                <a:cs typeface="Do Hyeon"/>
                <a:sym typeface="Do Hyeon"/>
              </a:endParaRPr>
            </a:p>
          </p:txBody>
        </p:sp>
      </p:grpSp>
      <p:grpSp>
        <p:nvGrpSpPr>
          <p:cNvPr id="1692" name="Google Shape;1692;p103"/>
          <p:cNvGrpSpPr/>
          <p:nvPr/>
        </p:nvGrpSpPr>
        <p:grpSpPr>
          <a:xfrm>
            <a:off x="1890250" y="3262638"/>
            <a:ext cx="5592425" cy="663300"/>
            <a:chOff x="1890250" y="3415038"/>
            <a:chExt cx="5592425" cy="663300"/>
          </a:xfrm>
        </p:grpSpPr>
        <p:sp>
          <p:nvSpPr>
            <p:cNvPr id="1693" name="Google Shape;1693;p103"/>
            <p:cNvSpPr/>
            <p:nvPr/>
          </p:nvSpPr>
          <p:spPr>
            <a:xfrm>
              <a:off x="2384475" y="3546588"/>
              <a:ext cx="5098200" cy="400200"/>
            </a:xfrm>
            <a:prstGeom prst="roundRect">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장애인 주차구역 위반에 대한 경각심 고취</a:t>
              </a:r>
              <a:r>
                <a:rPr lang="ko" sz="1100" b="1">
                  <a:solidFill>
                    <a:schemeClr val="dk1"/>
                  </a:solidFill>
                </a:rPr>
                <a:t>     </a:t>
              </a:r>
              <a:endParaRPr sz="1100" b="1">
                <a:solidFill>
                  <a:schemeClr val="dk1"/>
                </a:solidFill>
              </a:endParaRPr>
            </a:p>
          </p:txBody>
        </p:sp>
        <p:sp>
          <p:nvSpPr>
            <p:cNvPr id="1694" name="Google Shape;1694;p103"/>
            <p:cNvSpPr/>
            <p:nvPr/>
          </p:nvSpPr>
          <p:spPr>
            <a:xfrm>
              <a:off x="1890250" y="3415038"/>
              <a:ext cx="663300" cy="663300"/>
            </a:xfrm>
            <a:prstGeom prst="ellipse">
              <a:avLst/>
            </a:prstGeom>
            <a:solidFill>
              <a:srgbClr val="93C47D"/>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rgbClr val="FFFFFF"/>
                  </a:solidFill>
                  <a:latin typeface="Do Hyeon"/>
                  <a:ea typeface="Do Hyeon"/>
                  <a:cs typeface="Do Hyeon"/>
                  <a:sym typeface="Do Hyeon"/>
                </a:rPr>
                <a:t>4</a:t>
              </a:r>
              <a:endParaRPr sz="2300">
                <a:solidFill>
                  <a:srgbClr val="FFFFFF"/>
                </a:solidFill>
                <a:latin typeface="Do Hyeon"/>
                <a:ea typeface="Do Hyeon"/>
                <a:cs typeface="Do Hyeon"/>
                <a:sym typeface="Do Hyeon"/>
              </a:endParaRPr>
            </a:p>
          </p:txBody>
        </p:sp>
      </p:grpSp>
      <p:grpSp>
        <p:nvGrpSpPr>
          <p:cNvPr id="1695" name="Google Shape;1695;p103"/>
          <p:cNvGrpSpPr/>
          <p:nvPr/>
        </p:nvGrpSpPr>
        <p:grpSpPr>
          <a:xfrm>
            <a:off x="1890250" y="4019113"/>
            <a:ext cx="5592425" cy="663300"/>
            <a:chOff x="1890250" y="4171513"/>
            <a:chExt cx="5592425" cy="663300"/>
          </a:xfrm>
        </p:grpSpPr>
        <p:sp>
          <p:nvSpPr>
            <p:cNvPr id="1696" name="Google Shape;1696;p103"/>
            <p:cNvSpPr/>
            <p:nvPr/>
          </p:nvSpPr>
          <p:spPr>
            <a:xfrm>
              <a:off x="2384475" y="4303063"/>
              <a:ext cx="5098200" cy="400200"/>
            </a:xfrm>
            <a:prstGeom prst="roundRect">
              <a:avLst>
                <a:gd name="adj"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IoT기기로 판단하여 신고로 인한 보복성 행위를 예방</a:t>
              </a:r>
              <a:endParaRPr sz="1800">
                <a:latin typeface="Do Hyeon"/>
                <a:ea typeface="Do Hyeon"/>
                <a:cs typeface="Do Hyeon"/>
                <a:sym typeface="Do Hyeon"/>
              </a:endParaRPr>
            </a:p>
          </p:txBody>
        </p:sp>
        <p:sp>
          <p:nvSpPr>
            <p:cNvPr id="1697" name="Google Shape;1697;p103"/>
            <p:cNvSpPr/>
            <p:nvPr/>
          </p:nvSpPr>
          <p:spPr>
            <a:xfrm>
              <a:off x="1890250" y="4171513"/>
              <a:ext cx="663300" cy="663300"/>
            </a:xfrm>
            <a:prstGeom prst="ellipse">
              <a:avLst/>
            </a:prstGeom>
            <a:solidFill>
              <a:srgbClr val="93C47D"/>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rgbClr val="FFFFFF"/>
                  </a:solidFill>
                  <a:latin typeface="Do Hyeon"/>
                  <a:ea typeface="Do Hyeon"/>
                  <a:cs typeface="Do Hyeon"/>
                  <a:sym typeface="Do Hyeon"/>
                </a:rPr>
                <a:t>5</a:t>
              </a:r>
              <a:endParaRPr sz="2300">
                <a:solidFill>
                  <a:srgbClr val="FFFFFF"/>
                </a:solidFill>
                <a:latin typeface="Do Hyeon"/>
                <a:ea typeface="Do Hyeon"/>
                <a:cs typeface="Do Hyeon"/>
                <a:sym typeface="Do Hyeo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3"/>
                                        </p:tgtEl>
                                        <p:attrNameLst>
                                          <p:attrName>style.visibility</p:attrName>
                                        </p:attrNameLst>
                                      </p:cBhvr>
                                      <p:to>
                                        <p:strVal val="visible"/>
                                      </p:to>
                                    </p:set>
                                    <p:animEffect transition="in" filter="fade">
                                      <p:cBhvr>
                                        <p:cTn id="7" dur="1000"/>
                                        <p:tgtEl>
                                          <p:spTgt spid="16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gtEl>
                                        <p:attrNameLst>
                                          <p:attrName>style.visibility</p:attrName>
                                        </p:attrNameLst>
                                      </p:cBhvr>
                                      <p:to>
                                        <p:strVal val="visible"/>
                                      </p:to>
                                    </p:set>
                                    <p:animEffect transition="in" filter="fade">
                                      <p:cBhvr>
                                        <p:cTn id="12" dur="1000"/>
                                        <p:tgtEl>
                                          <p:spTgt spid="16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9"/>
                                        </p:tgtEl>
                                        <p:attrNameLst>
                                          <p:attrName>style.visibility</p:attrName>
                                        </p:attrNameLst>
                                      </p:cBhvr>
                                      <p:to>
                                        <p:strVal val="visible"/>
                                      </p:to>
                                    </p:set>
                                    <p:animEffect transition="in" filter="fade">
                                      <p:cBhvr>
                                        <p:cTn id="17" dur="1000"/>
                                        <p:tgtEl>
                                          <p:spTgt spid="16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92"/>
                                        </p:tgtEl>
                                        <p:attrNameLst>
                                          <p:attrName>style.visibility</p:attrName>
                                        </p:attrNameLst>
                                      </p:cBhvr>
                                      <p:to>
                                        <p:strVal val="visible"/>
                                      </p:to>
                                    </p:set>
                                    <p:animEffect transition="in" filter="fade">
                                      <p:cBhvr>
                                        <p:cTn id="22" dur="1000"/>
                                        <p:tgtEl>
                                          <p:spTgt spid="16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95"/>
                                        </p:tgtEl>
                                        <p:attrNameLst>
                                          <p:attrName>style.visibility</p:attrName>
                                        </p:attrNameLst>
                                      </p:cBhvr>
                                      <p:to>
                                        <p:strVal val="visible"/>
                                      </p:to>
                                    </p:set>
                                    <p:animEffect transition="in" filter="fade">
                                      <p:cBhvr>
                                        <p:cTn id="27" dur="1000"/>
                                        <p:tgtEl>
                                          <p:spTgt spid="1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01"/>
        <p:cNvGrpSpPr/>
        <p:nvPr/>
      </p:nvGrpSpPr>
      <p:grpSpPr>
        <a:xfrm>
          <a:off x="0" y="0"/>
          <a:ext cx="0" cy="0"/>
          <a:chOff x="0" y="0"/>
          <a:chExt cx="0" cy="0"/>
        </a:xfrm>
      </p:grpSpPr>
      <p:grpSp>
        <p:nvGrpSpPr>
          <p:cNvPr id="1702" name="Google Shape;1702;p104"/>
          <p:cNvGrpSpPr/>
          <p:nvPr/>
        </p:nvGrpSpPr>
        <p:grpSpPr>
          <a:xfrm>
            <a:off x="159584" y="177763"/>
            <a:ext cx="8857869" cy="4809744"/>
            <a:chOff x="212779" y="237018"/>
            <a:chExt cx="11810492" cy="6412992"/>
          </a:xfrm>
        </p:grpSpPr>
        <p:grpSp>
          <p:nvGrpSpPr>
            <p:cNvPr id="1703" name="Google Shape;1703;p104"/>
            <p:cNvGrpSpPr/>
            <p:nvPr/>
          </p:nvGrpSpPr>
          <p:grpSpPr>
            <a:xfrm>
              <a:off x="218217" y="411190"/>
              <a:ext cx="11804937" cy="1353300"/>
              <a:chOff x="218217" y="411190"/>
              <a:chExt cx="11804937" cy="1353300"/>
            </a:xfrm>
          </p:grpSpPr>
          <p:sp>
            <p:nvSpPr>
              <p:cNvPr id="1704" name="Google Shape;1704;p104"/>
              <p:cNvSpPr/>
              <p:nvPr/>
            </p:nvSpPr>
            <p:spPr>
              <a:xfrm>
                <a:off x="1910275"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705" name="Google Shape;1705;p104"/>
              <p:cNvSpPr/>
              <p:nvPr/>
            </p:nvSpPr>
            <p:spPr>
              <a:xfrm>
                <a:off x="21821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706" name="Google Shape;1706;p104"/>
              <p:cNvSpPr/>
              <p:nvPr/>
            </p:nvSpPr>
            <p:spPr>
              <a:xfrm>
                <a:off x="10397754"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1707" name="Google Shape;1707;p104"/>
              <p:cNvSpPr/>
              <p:nvPr/>
            </p:nvSpPr>
            <p:spPr>
              <a:xfrm>
                <a:off x="3607771"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708" name="Google Shape;1708;p104"/>
              <p:cNvSpPr/>
              <p:nvPr/>
            </p:nvSpPr>
            <p:spPr>
              <a:xfrm>
                <a:off x="5305267"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grpSp>
        <p:sp>
          <p:nvSpPr>
            <p:cNvPr id="1709" name="Google Shape;1709;p104"/>
            <p:cNvSpPr/>
            <p:nvPr/>
          </p:nvSpPr>
          <p:spPr>
            <a:xfrm>
              <a:off x="7002762" y="411190"/>
              <a:ext cx="1625400" cy="13533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710" name="Google Shape;1710;p104"/>
            <p:cNvSpPr/>
            <p:nvPr/>
          </p:nvSpPr>
          <p:spPr>
            <a:xfrm>
              <a:off x="212779" y="237018"/>
              <a:ext cx="11810492" cy="6412992"/>
            </a:xfrm>
            <a:custGeom>
              <a:avLst/>
              <a:gdLst/>
              <a:ahLst/>
              <a:cxnLst/>
              <a:rect l="l" t="t" r="r" b="b"/>
              <a:pathLst>
                <a:path w="11810492" h="6412992" extrusionOk="0">
                  <a:moveTo>
                    <a:pt x="8595838" y="0"/>
                  </a:moveTo>
                  <a:lnTo>
                    <a:pt x="10004635" y="0"/>
                  </a:lnTo>
                  <a:cubicBezTo>
                    <a:pt x="10064481" y="0"/>
                    <a:pt x="10112995" y="48514"/>
                    <a:pt x="10112995" y="108360"/>
                  </a:cubicBezTo>
                  <a:lnTo>
                    <a:pt x="10112995"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8487478" y="444246"/>
                  </a:lnTo>
                  <a:lnTo>
                    <a:pt x="8487478" y="108360"/>
                  </a:lnTo>
                  <a:cubicBezTo>
                    <a:pt x="8487478" y="48514"/>
                    <a:pt x="8535992" y="0"/>
                    <a:pt x="8595838"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1711" name="Google Shape;1711;p104"/>
            <p:cNvCxnSpPr/>
            <p:nvPr/>
          </p:nvCxnSpPr>
          <p:spPr>
            <a:xfrm>
              <a:off x="350221" y="681264"/>
              <a:ext cx="1332000" cy="0"/>
            </a:xfrm>
            <a:prstGeom prst="straightConnector1">
              <a:avLst/>
            </a:prstGeom>
            <a:noFill/>
            <a:ln w="25400" cap="flat" cmpd="sng">
              <a:solidFill>
                <a:schemeClr val="dk2"/>
              </a:solidFill>
              <a:prstDash val="solid"/>
              <a:miter lim="800000"/>
              <a:headEnd type="none" w="sm" len="sm"/>
              <a:tailEnd type="none" w="sm" len="sm"/>
            </a:ln>
          </p:spPr>
        </p:cxnSp>
        <p:cxnSp>
          <p:nvCxnSpPr>
            <p:cNvPr id="1712" name="Google Shape;1712;p104"/>
            <p:cNvCxnSpPr/>
            <p:nvPr/>
          </p:nvCxnSpPr>
          <p:spPr>
            <a:xfrm>
              <a:off x="8856931" y="681264"/>
              <a:ext cx="1332000" cy="0"/>
            </a:xfrm>
            <a:prstGeom prst="straightConnector1">
              <a:avLst/>
            </a:prstGeom>
            <a:noFill/>
            <a:ln w="25400" cap="flat" cmpd="sng">
              <a:solidFill>
                <a:schemeClr val="dk2"/>
              </a:solidFill>
              <a:prstDash val="solid"/>
              <a:miter lim="800000"/>
              <a:headEnd type="none" w="sm" len="sm"/>
              <a:tailEnd type="none" w="sm" len="sm"/>
            </a:ln>
          </p:spPr>
        </p:cxnSp>
      </p:grpSp>
      <p:sp>
        <p:nvSpPr>
          <p:cNvPr id="1713" name="Google Shape;1713;p104"/>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추가 발전사항</a:t>
            </a:r>
            <a:endParaRPr sz="2000" b="1">
              <a:solidFill>
                <a:schemeClr val="dk1"/>
              </a:solidFill>
              <a:latin typeface="Do Hyeon"/>
              <a:ea typeface="Do Hyeon"/>
              <a:cs typeface="Do Hyeon"/>
              <a:sym typeface="Do Hyeon"/>
            </a:endParaRPr>
          </a:p>
        </p:txBody>
      </p:sp>
      <p:sp>
        <p:nvSpPr>
          <p:cNvPr id="1714" name="Google Shape;1714;p104"/>
          <p:cNvSpPr txBox="1"/>
          <p:nvPr/>
        </p:nvSpPr>
        <p:spPr>
          <a:xfrm>
            <a:off x="6579179" y="165317"/>
            <a:ext cx="1132200" cy="377100"/>
          </a:xfrm>
          <a:prstGeom prst="rect">
            <a:avLst/>
          </a:prstGeom>
          <a:no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SzPts val="1100"/>
              <a:buFont typeface="Arial"/>
              <a:buNone/>
            </a:pPr>
            <a:r>
              <a:rPr lang="ko" sz="1000" b="1">
                <a:solidFill>
                  <a:schemeClr val="dk2"/>
                </a:solidFill>
                <a:latin typeface="Noto Sans KR"/>
                <a:ea typeface="Noto Sans KR"/>
                <a:cs typeface="Noto Sans KR"/>
                <a:sym typeface="Noto Sans KR"/>
              </a:rPr>
              <a:t>기대효과 및 </a:t>
            </a:r>
            <a:endParaRPr sz="1000" b="1">
              <a:solidFill>
                <a:schemeClr val="dk2"/>
              </a:solidFill>
              <a:latin typeface="Noto Sans KR"/>
              <a:ea typeface="Noto Sans KR"/>
              <a:cs typeface="Noto Sans KR"/>
              <a:sym typeface="Noto Sans KR"/>
            </a:endParaRPr>
          </a:p>
          <a:p>
            <a:pPr marL="0" lvl="0" indent="0" algn="ctr" rtl="0">
              <a:spcBef>
                <a:spcPts val="0"/>
              </a:spcBef>
              <a:spcAft>
                <a:spcPts val="0"/>
              </a:spcAft>
              <a:buClr>
                <a:schemeClr val="dk1"/>
              </a:buClr>
              <a:buSzPts val="1100"/>
              <a:buFont typeface="Arial"/>
              <a:buNone/>
            </a:pPr>
            <a:r>
              <a:rPr lang="ko" sz="1000" b="1">
                <a:solidFill>
                  <a:schemeClr val="dk2"/>
                </a:solidFill>
                <a:latin typeface="Noto Sans KR"/>
                <a:ea typeface="Noto Sans KR"/>
                <a:cs typeface="Noto Sans KR"/>
                <a:sym typeface="Noto Sans KR"/>
              </a:rPr>
              <a:t>추가 발전 사항</a:t>
            </a:r>
            <a:endParaRPr sz="1000" b="1">
              <a:solidFill>
                <a:srgbClr val="44546A"/>
              </a:solidFill>
              <a:latin typeface="Noto Sans KR"/>
              <a:ea typeface="Noto Sans KR"/>
              <a:cs typeface="Noto Sans KR"/>
              <a:sym typeface="Noto Sans KR"/>
            </a:endParaRPr>
          </a:p>
        </p:txBody>
      </p:sp>
      <p:grpSp>
        <p:nvGrpSpPr>
          <p:cNvPr id="1715" name="Google Shape;1715;p104"/>
          <p:cNvGrpSpPr/>
          <p:nvPr/>
        </p:nvGrpSpPr>
        <p:grpSpPr>
          <a:xfrm>
            <a:off x="1890250" y="905775"/>
            <a:ext cx="5592425" cy="663300"/>
            <a:chOff x="1890250" y="1058175"/>
            <a:chExt cx="5592425" cy="663300"/>
          </a:xfrm>
        </p:grpSpPr>
        <p:sp>
          <p:nvSpPr>
            <p:cNvPr id="1716" name="Google Shape;1716;p104"/>
            <p:cNvSpPr/>
            <p:nvPr/>
          </p:nvSpPr>
          <p:spPr>
            <a:xfrm>
              <a:off x="2384475" y="1189725"/>
              <a:ext cx="5098200" cy="400200"/>
            </a:xfrm>
            <a:prstGeom prst="roundRect">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flask api를 이용한 결과값 db에 저장하는 공정 간소화</a:t>
              </a:r>
              <a:endParaRPr>
                <a:solidFill>
                  <a:schemeClr val="dk1"/>
                </a:solidFill>
                <a:latin typeface="Noto Sans KR"/>
                <a:ea typeface="Noto Sans KR"/>
                <a:cs typeface="Noto Sans KR"/>
                <a:sym typeface="Noto Sans KR"/>
              </a:endParaRPr>
            </a:p>
          </p:txBody>
        </p:sp>
        <p:sp>
          <p:nvSpPr>
            <p:cNvPr id="1717" name="Google Shape;1717;p104"/>
            <p:cNvSpPr/>
            <p:nvPr/>
          </p:nvSpPr>
          <p:spPr>
            <a:xfrm>
              <a:off x="1890250" y="1058175"/>
              <a:ext cx="663300" cy="663300"/>
            </a:xfrm>
            <a:prstGeom prst="ellipse">
              <a:avLst/>
            </a:prstGeom>
            <a:solidFill>
              <a:srgbClr val="EA9999"/>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chemeClr val="lt1"/>
                  </a:solidFill>
                  <a:latin typeface="Do Hyeon"/>
                  <a:ea typeface="Do Hyeon"/>
                  <a:cs typeface="Do Hyeon"/>
                  <a:sym typeface="Do Hyeon"/>
                </a:rPr>
                <a:t>1</a:t>
              </a:r>
              <a:endParaRPr sz="2300">
                <a:solidFill>
                  <a:schemeClr val="lt1"/>
                </a:solidFill>
                <a:latin typeface="Do Hyeon"/>
                <a:ea typeface="Do Hyeon"/>
                <a:cs typeface="Do Hyeon"/>
                <a:sym typeface="Do Hyeon"/>
              </a:endParaRPr>
            </a:p>
          </p:txBody>
        </p:sp>
      </p:grpSp>
      <p:grpSp>
        <p:nvGrpSpPr>
          <p:cNvPr id="1718" name="Google Shape;1718;p104"/>
          <p:cNvGrpSpPr/>
          <p:nvPr/>
        </p:nvGrpSpPr>
        <p:grpSpPr>
          <a:xfrm>
            <a:off x="1890250" y="1603125"/>
            <a:ext cx="5592425" cy="663300"/>
            <a:chOff x="1890250" y="1058175"/>
            <a:chExt cx="5592425" cy="663300"/>
          </a:xfrm>
        </p:grpSpPr>
        <p:sp>
          <p:nvSpPr>
            <p:cNvPr id="1719" name="Google Shape;1719;p104"/>
            <p:cNvSpPr/>
            <p:nvPr/>
          </p:nvSpPr>
          <p:spPr>
            <a:xfrm>
              <a:off x="2384475" y="1189725"/>
              <a:ext cx="5098200" cy="400200"/>
            </a:xfrm>
            <a:prstGeom prst="roundRect">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b="1">
                  <a:solidFill>
                    <a:schemeClr val="dk1"/>
                  </a:solidFill>
                  <a:latin typeface="Do Hyeon"/>
                  <a:ea typeface="Do Hyeon"/>
                  <a:cs typeface="Do Hyeon"/>
                  <a:sym typeface="Do Hyeon"/>
                </a:rPr>
                <a:t>Google vision api를 사용한 번호판 인식 시간 단축 및 정확도 향상</a:t>
              </a:r>
              <a:endParaRPr>
                <a:solidFill>
                  <a:schemeClr val="dk1"/>
                </a:solidFill>
                <a:latin typeface="Noto Sans KR"/>
                <a:ea typeface="Noto Sans KR"/>
                <a:cs typeface="Noto Sans KR"/>
                <a:sym typeface="Noto Sans KR"/>
              </a:endParaRPr>
            </a:p>
          </p:txBody>
        </p:sp>
        <p:sp>
          <p:nvSpPr>
            <p:cNvPr id="1720" name="Google Shape;1720;p104"/>
            <p:cNvSpPr/>
            <p:nvPr/>
          </p:nvSpPr>
          <p:spPr>
            <a:xfrm>
              <a:off x="1890250" y="1058175"/>
              <a:ext cx="663300" cy="663300"/>
            </a:xfrm>
            <a:prstGeom prst="ellipse">
              <a:avLst/>
            </a:prstGeom>
            <a:solidFill>
              <a:srgbClr val="EA9999"/>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chemeClr val="lt1"/>
                  </a:solidFill>
                  <a:latin typeface="Do Hyeon"/>
                  <a:ea typeface="Do Hyeon"/>
                  <a:cs typeface="Do Hyeon"/>
                  <a:sym typeface="Do Hyeon"/>
                </a:rPr>
                <a:t>2</a:t>
              </a:r>
              <a:endParaRPr sz="2300">
                <a:solidFill>
                  <a:schemeClr val="lt1"/>
                </a:solidFill>
                <a:latin typeface="Do Hyeon"/>
                <a:ea typeface="Do Hyeon"/>
                <a:cs typeface="Do Hyeon"/>
                <a:sym typeface="Do Hyeon"/>
              </a:endParaRPr>
            </a:p>
          </p:txBody>
        </p:sp>
      </p:grpSp>
      <p:grpSp>
        <p:nvGrpSpPr>
          <p:cNvPr id="1721" name="Google Shape;1721;p104"/>
          <p:cNvGrpSpPr/>
          <p:nvPr/>
        </p:nvGrpSpPr>
        <p:grpSpPr>
          <a:xfrm>
            <a:off x="1890250" y="2340313"/>
            <a:ext cx="5592425" cy="663300"/>
            <a:chOff x="1890250" y="1021813"/>
            <a:chExt cx="5592425" cy="663300"/>
          </a:xfrm>
        </p:grpSpPr>
        <p:sp>
          <p:nvSpPr>
            <p:cNvPr id="1722" name="Google Shape;1722;p104"/>
            <p:cNvSpPr/>
            <p:nvPr/>
          </p:nvSpPr>
          <p:spPr>
            <a:xfrm>
              <a:off x="2384475" y="1153363"/>
              <a:ext cx="5098200" cy="400200"/>
            </a:xfrm>
            <a:prstGeom prst="roundRect">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반응형 웹, 앱을 만들어 사용자, 관리자 편의 향상</a:t>
              </a:r>
              <a:endParaRPr>
                <a:solidFill>
                  <a:schemeClr val="dk1"/>
                </a:solidFill>
                <a:latin typeface="Noto Sans KR"/>
                <a:ea typeface="Noto Sans KR"/>
                <a:cs typeface="Noto Sans KR"/>
                <a:sym typeface="Noto Sans KR"/>
              </a:endParaRPr>
            </a:p>
          </p:txBody>
        </p:sp>
        <p:sp>
          <p:nvSpPr>
            <p:cNvPr id="1723" name="Google Shape;1723;p104"/>
            <p:cNvSpPr/>
            <p:nvPr/>
          </p:nvSpPr>
          <p:spPr>
            <a:xfrm>
              <a:off x="1890250" y="1021813"/>
              <a:ext cx="663300" cy="663300"/>
            </a:xfrm>
            <a:prstGeom prst="ellipse">
              <a:avLst/>
            </a:prstGeom>
            <a:solidFill>
              <a:srgbClr val="EA9999"/>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chemeClr val="lt1"/>
                  </a:solidFill>
                  <a:latin typeface="Do Hyeon"/>
                  <a:ea typeface="Do Hyeon"/>
                  <a:cs typeface="Do Hyeon"/>
                  <a:sym typeface="Do Hyeon"/>
                </a:rPr>
                <a:t>3</a:t>
              </a:r>
              <a:endParaRPr sz="2300">
                <a:solidFill>
                  <a:schemeClr val="lt1"/>
                </a:solidFill>
                <a:latin typeface="Do Hyeon"/>
                <a:ea typeface="Do Hyeon"/>
                <a:cs typeface="Do Hyeon"/>
                <a:sym typeface="Do Hyeon"/>
              </a:endParaRPr>
            </a:p>
          </p:txBody>
        </p:sp>
      </p:grpSp>
      <p:grpSp>
        <p:nvGrpSpPr>
          <p:cNvPr id="1724" name="Google Shape;1724;p104"/>
          <p:cNvGrpSpPr/>
          <p:nvPr/>
        </p:nvGrpSpPr>
        <p:grpSpPr>
          <a:xfrm>
            <a:off x="1890250" y="3077500"/>
            <a:ext cx="5592425" cy="663300"/>
            <a:chOff x="1890250" y="1058175"/>
            <a:chExt cx="5592425" cy="663300"/>
          </a:xfrm>
        </p:grpSpPr>
        <p:sp>
          <p:nvSpPr>
            <p:cNvPr id="1725" name="Google Shape;1725;p104"/>
            <p:cNvSpPr/>
            <p:nvPr/>
          </p:nvSpPr>
          <p:spPr>
            <a:xfrm>
              <a:off x="2384475" y="1189725"/>
              <a:ext cx="5098200" cy="400200"/>
            </a:xfrm>
            <a:prstGeom prst="roundRect">
              <a:avLst>
                <a:gd name="adj"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b="1">
                  <a:solidFill>
                    <a:schemeClr val="dk1"/>
                  </a:solidFill>
                  <a:latin typeface="Do Hyeon"/>
                  <a:ea typeface="Do Hyeon"/>
                  <a:cs typeface="Do Hyeon"/>
                  <a:sym typeface="Do Hyeon"/>
                </a:rPr>
                <a:t>웹 혹은 어플 안전신문고에 자동 신고 기능 추가</a:t>
              </a:r>
              <a:endParaRPr>
                <a:solidFill>
                  <a:schemeClr val="dk1"/>
                </a:solidFill>
                <a:latin typeface="Noto Sans KR"/>
                <a:ea typeface="Noto Sans KR"/>
                <a:cs typeface="Noto Sans KR"/>
                <a:sym typeface="Noto Sans KR"/>
              </a:endParaRPr>
            </a:p>
          </p:txBody>
        </p:sp>
        <p:sp>
          <p:nvSpPr>
            <p:cNvPr id="1726" name="Google Shape;1726;p104"/>
            <p:cNvSpPr/>
            <p:nvPr/>
          </p:nvSpPr>
          <p:spPr>
            <a:xfrm>
              <a:off x="1890250" y="1058175"/>
              <a:ext cx="663300" cy="663300"/>
            </a:xfrm>
            <a:prstGeom prst="ellipse">
              <a:avLst/>
            </a:prstGeom>
            <a:solidFill>
              <a:srgbClr val="EA9999"/>
            </a:solid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2300">
                  <a:solidFill>
                    <a:schemeClr val="lt1"/>
                  </a:solidFill>
                  <a:latin typeface="Do Hyeon"/>
                  <a:ea typeface="Do Hyeon"/>
                  <a:cs typeface="Do Hyeon"/>
                  <a:sym typeface="Do Hyeon"/>
                </a:rPr>
                <a:t>4</a:t>
              </a:r>
              <a:endParaRPr sz="2300">
                <a:solidFill>
                  <a:schemeClr val="lt1"/>
                </a:solidFill>
                <a:latin typeface="Do Hyeon"/>
                <a:ea typeface="Do Hyeon"/>
                <a:cs typeface="Do Hyeon"/>
                <a:sym typeface="Do Hyeon"/>
              </a:endParaRPr>
            </a:p>
          </p:txBody>
        </p:sp>
      </p:grpSp>
      <p:grpSp>
        <p:nvGrpSpPr>
          <p:cNvPr id="1727" name="Google Shape;1727;p104"/>
          <p:cNvGrpSpPr/>
          <p:nvPr/>
        </p:nvGrpSpPr>
        <p:grpSpPr>
          <a:xfrm>
            <a:off x="2120575" y="3774875"/>
            <a:ext cx="5362200" cy="887450"/>
            <a:chOff x="2120575" y="3774875"/>
            <a:chExt cx="5362200" cy="887450"/>
          </a:xfrm>
        </p:grpSpPr>
        <p:sp>
          <p:nvSpPr>
            <p:cNvPr id="1728" name="Google Shape;1728;p104"/>
            <p:cNvSpPr/>
            <p:nvPr/>
          </p:nvSpPr>
          <p:spPr>
            <a:xfrm>
              <a:off x="4609600" y="3774875"/>
              <a:ext cx="383400" cy="3099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04"/>
            <p:cNvSpPr/>
            <p:nvPr/>
          </p:nvSpPr>
          <p:spPr>
            <a:xfrm>
              <a:off x="2120575" y="4128325"/>
              <a:ext cx="5362200" cy="534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600" b="1">
                  <a:latin typeface="Do Hyeon"/>
                  <a:ea typeface="Do Hyeon"/>
                  <a:cs typeface="Do Hyeon"/>
                  <a:sym typeface="Do Hyeon"/>
                </a:rPr>
                <a:t>효과적인 서비스 제공</a:t>
              </a:r>
              <a:endParaRPr sz="1600" b="1">
                <a:latin typeface="Do Hyeon"/>
                <a:ea typeface="Do Hyeon"/>
                <a:cs typeface="Do Hyeon"/>
                <a:sym typeface="Do Hyeo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5"/>
                                        </p:tgtEl>
                                        <p:attrNameLst>
                                          <p:attrName>style.visibility</p:attrName>
                                        </p:attrNameLst>
                                      </p:cBhvr>
                                      <p:to>
                                        <p:strVal val="visible"/>
                                      </p:to>
                                    </p:set>
                                    <p:animEffect transition="in" filter="fade">
                                      <p:cBhvr>
                                        <p:cTn id="7" dur="1000"/>
                                        <p:tgtEl>
                                          <p:spTgt spid="17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8"/>
                                        </p:tgtEl>
                                        <p:attrNameLst>
                                          <p:attrName>style.visibility</p:attrName>
                                        </p:attrNameLst>
                                      </p:cBhvr>
                                      <p:to>
                                        <p:strVal val="visible"/>
                                      </p:to>
                                    </p:set>
                                    <p:animEffect transition="in" filter="fade">
                                      <p:cBhvr>
                                        <p:cTn id="12" dur="1000"/>
                                        <p:tgtEl>
                                          <p:spTgt spid="17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1"/>
                                        </p:tgtEl>
                                        <p:attrNameLst>
                                          <p:attrName>style.visibility</p:attrName>
                                        </p:attrNameLst>
                                      </p:cBhvr>
                                      <p:to>
                                        <p:strVal val="visible"/>
                                      </p:to>
                                    </p:set>
                                    <p:animEffect transition="in" filter="fade">
                                      <p:cBhvr>
                                        <p:cTn id="17" dur="1000"/>
                                        <p:tgtEl>
                                          <p:spTgt spid="17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4"/>
                                        </p:tgtEl>
                                        <p:attrNameLst>
                                          <p:attrName>style.visibility</p:attrName>
                                        </p:attrNameLst>
                                      </p:cBhvr>
                                      <p:to>
                                        <p:strVal val="visible"/>
                                      </p:to>
                                    </p:set>
                                    <p:animEffect transition="in" filter="fade">
                                      <p:cBhvr>
                                        <p:cTn id="22" dur="1000"/>
                                        <p:tgtEl>
                                          <p:spTgt spid="17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7"/>
                                        </p:tgtEl>
                                        <p:attrNameLst>
                                          <p:attrName>style.visibility</p:attrName>
                                        </p:attrNameLst>
                                      </p:cBhvr>
                                      <p:to>
                                        <p:strVal val="visible"/>
                                      </p:to>
                                    </p:set>
                                    <p:animEffect transition="in" filter="fade">
                                      <p:cBhvr>
                                        <p:cTn id="27" dur="1000"/>
                                        <p:tgtEl>
                                          <p:spTgt spid="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33"/>
        <p:cNvGrpSpPr/>
        <p:nvPr/>
      </p:nvGrpSpPr>
      <p:grpSpPr>
        <a:xfrm>
          <a:off x="0" y="0"/>
          <a:ext cx="0" cy="0"/>
          <a:chOff x="0" y="0"/>
          <a:chExt cx="0" cy="0"/>
        </a:xfrm>
      </p:grpSpPr>
      <p:sp>
        <p:nvSpPr>
          <p:cNvPr id="1734" name="Google Shape;1734;p105"/>
          <p:cNvSpPr/>
          <p:nvPr/>
        </p:nvSpPr>
        <p:spPr>
          <a:xfrm>
            <a:off x="163663"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1735" name="Google Shape;1735;p105"/>
          <p:cNvSpPr/>
          <p:nvPr/>
        </p:nvSpPr>
        <p:spPr>
          <a:xfrm>
            <a:off x="1432706"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프로젝트 배경</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36" name="Google Shape;1736;p105"/>
          <p:cNvSpPr/>
          <p:nvPr/>
        </p:nvSpPr>
        <p:spPr>
          <a:xfrm>
            <a:off x="2705828"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시스템 구성</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37" name="Google Shape;1737;p105"/>
          <p:cNvSpPr/>
          <p:nvPr/>
        </p:nvSpPr>
        <p:spPr>
          <a:xfrm>
            <a:off x="3978950"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738" name="Google Shape;1738;p105"/>
          <p:cNvSpPr/>
          <p:nvPr/>
        </p:nvSpPr>
        <p:spPr>
          <a:xfrm>
            <a:off x="5252072"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739" name="Google Shape;1739;p105"/>
          <p:cNvSpPr/>
          <p:nvPr/>
        </p:nvSpPr>
        <p:spPr>
          <a:xfrm>
            <a:off x="6525193"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40" name="Google Shape;1740;p105"/>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cxnSp>
        <p:nvCxnSpPr>
          <p:cNvPr id="1741" name="Google Shape;1741;p105"/>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1742" name="Google Shape;1742;p105"/>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743" name="Google Shape;1743;p105"/>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마무리</a:t>
            </a:r>
            <a:endParaRPr sz="1100" b="1" i="0" u="none" strike="noStrike" cap="none">
              <a:solidFill>
                <a:srgbClr val="44546A"/>
              </a:solidFill>
              <a:latin typeface="Noto Sans KR"/>
              <a:ea typeface="Noto Sans KR"/>
              <a:cs typeface="Noto Sans KR"/>
              <a:sym typeface="Noto Sans KR"/>
            </a:endParaRPr>
          </a:p>
        </p:txBody>
      </p:sp>
      <p:sp>
        <p:nvSpPr>
          <p:cNvPr id="1744" name="Google Shape;1744;p105"/>
          <p:cNvSpPr txBox="1"/>
          <p:nvPr/>
        </p:nvSpPr>
        <p:spPr>
          <a:xfrm>
            <a:off x="515241" y="1011465"/>
            <a:ext cx="4572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i="0" u="none" strike="noStrike" cap="none">
                <a:solidFill>
                  <a:srgbClr val="000000"/>
                </a:solidFill>
                <a:latin typeface="Do Hyeon"/>
                <a:ea typeface="Do Hyeon"/>
                <a:cs typeface="Do Hyeon"/>
                <a:sym typeface="Do Hyeon"/>
              </a:rPr>
              <a:t>활용 데이터</a:t>
            </a:r>
            <a:endParaRPr sz="1100">
              <a:latin typeface="Do Hyeon"/>
              <a:ea typeface="Do Hyeon"/>
              <a:cs typeface="Do Hyeon"/>
              <a:sym typeface="Do Hyeon"/>
            </a:endParaRPr>
          </a:p>
        </p:txBody>
      </p:sp>
      <p:sp>
        <p:nvSpPr>
          <p:cNvPr id="1745" name="Google Shape;1745;p105"/>
          <p:cNvSpPr txBox="1"/>
          <p:nvPr/>
        </p:nvSpPr>
        <p:spPr>
          <a:xfrm>
            <a:off x="4560445" y="1011469"/>
            <a:ext cx="4572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i="0" u="none" strike="noStrike" cap="none">
                <a:solidFill>
                  <a:srgbClr val="000000"/>
                </a:solidFill>
                <a:latin typeface="Do Hyeon"/>
                <a:ea typeface="Do Hyeon"/>
                <a:cs typeface="Do Hyeon"/>
                <a:sym typeface="Do Hyeon"/>
              </a:rPr>
              <a:t>참고 </a:t>
            </a:r>
            <a:r>
              <a:rPr lang="ko">
                <a:latin typeface="Do Hyeon"/>
                <a:ea typeface="Do Hyeon"/>
                <a:cs typeface="Do Hyeon"/>
                <a:sym typeface="Do Hyeon"/>
              </a:rPr>
              <a:t>자료</a:t>
            </a:r>
            <a:endParaRPr sz="1100">
              <a:latin typeface="Do Hyeon"/>
              <a:ea typeface="Do Hyeon"/>
              <a:cs typeface="Do Hyeon"/>
              <a:sym typeface="Do Hyeon"/>
            </a:endParaRPr>
          </a:p>
        </p:txBody>
      </p:sp>
      <p:sp>
        <p:nvSpPr>
          <p:cNvPr id="1746" name="Google Shape;1746;p105"/>
          <p:cNvSpPr txBox="1"/>
          <p:nvPr/>
        </p:nvSpPr>
        <p:spPr>
          <a:xfrm>
            <a:off x="4315200" y="1296175"/>
            <a:ext cx="4290900" cy="14316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Noto Sans KR"/>
              <a:buChar char="●"/>
            </a:pPr>
            <a:r>
              <a:rPr lang="ko" sz="900">
                <a:solidFill>
                  <a:schemeClr val="dk1"/>
                </a:solidFill>
                <a:highlight>
                  <a:srgbClr val="FFFFFF"/>
                </a:highlight>
                <a:latin typeface="Noto Sans KR"/>
                <a:ea typeface="Noto Sans KR"/>
                <a:cs typeface="Noto Sans KR"/>
                <a:sym typeface="Noto Sans KR"/>
              </a:rPr>
              <a:t>Wang, Ju E and Qiao, Jian Zhong. (2013). Parameter Selection of SVR Based on Improved K-Fold Cross Validation. Applied mechanics and materials v.462/463, pp.182 - 186</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a:solidFill>
                  <a:schemeClr val="dk1"/>
                </a:solidFill>
                <a:highlight>
                  <a:srgbClr val="FFFFFF"/>
                </a:highlight>
                <a:uFill>
                  <a:noFill/>
                </a:uFill>
                <a:latin typeface="Noto Sans KR"/>
                <a:ea typeface="Noto Sans KR"/>
                <a:cs typeface="Noto Sans KR"/>
                <a:sym typeface="Noto Sans KR"/>
                <a:hlinkClick r:id="rId3">
                  <a:extLst>
                    <a:ext uri="{A12FA001-AC4F-418D-AE19-62706E023703}">
                      <ahyp:hlinkClr xmlns:ahyp="http://schemas.microsoft.com/office/drawing/2018/hyperlinkcolor" val="tx"/>
                    </a:ext>
                  </a:extLst>
                </a:hlinkClick>
              </a:rPr>
              <a:t>Mingxing Tan</a:t>
            </a:r>
            <a:r>
              <a:rPr lang="ko" sz="900">
                <a:solidFill>
                  <a:schemeClr val="dk1"/>
                </a:solidFill>
                <a:highlight>
                  <a:srgbClr val="FFFFFF"/>
                </a:highlight>
                <a:latin typeface="Noto Sans KR"/>
                <a:ea typeface="Noto Sans KR"/>
                <a:cs typeface="Noto Sans KR"/>
                <a:sym typeface="Noto Sans KR"/>
              </a:rPr>
              <a:t>, </a:t>
            </a:r>
            <a:r>
              <a:rPr lang="ko" sz="900">
                <a:solidFill>
                  <a:schemeClr val="dk1"/>
                </a:solidFill>
                <a:highlight>
                  <a:srgbClr val="FFFFFF"/>
                </a:highlight>
                <a:uFill>
                  <a:noFill/>
                </a:uFill>
                <a:latin typeface="Noto Sans KR"/>
                <a:ea typeface="Noto Sans KR"/>
                <a:cs typeface="Noto Sans KR"/>
                <a:sym typeface="Noto Sans KR"/>
                <a:hlinkClick r:id="rId4">
                  <a:extLst>
                    <a:ext uri="{A12FA001-AC4F-418D-AE19-62706E023703}">
                      <ahyp:hlinkClr xmlns:ahyp="http://schemas.microsoft.com/office/drawing/2018/hyperlinkcolor" val="tx"/>
                    </a:ext>
                  </a:extLst>
                </a:hlinkClick>
              </a:rPr>
              <a:t>Quoc V. Le</a:t>
            </a:r>
            <a:r>
              <a:rPr lang="ko" sz="900">
                <a:solidFill>
                  <a:schemeClr val="dk1"/>
                </a:solidFill>
                <a:latin typeface="Noto Sans KR"/>
                <a:ea typeface="Noto Sans KR"/>
                <a:cs typeface="Noto Sans KR"/>
                <a:sym typeface="Noto Sans KR"/>
              </a:rPr>
              <a:t>. (2019). EfficientNet: Rethinking Model Scaling for Convolutional Neural Networks. </a:t>
            </a:r>
            <a:endParaRPr sz="900">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sz="900">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sz="900">
              <a:solidFill>
                <a:schemeClr val="dk1"/>
              </a:solidFill>
              <a:latin typeface="Noto Sans KR"/>
              <a:ea typeface="Noto Sans KR"/>
              <a:cs typeface="Noto Sans KR"/>
              <a:sym typeface="Noto Sans KR"/>
            </a:endParaRPr>
          </a:p>
          <a:p>
            <a:pPr marL="0" lvl="0" indent="0" algn="l" rtl="0">
              <a:spcBef>
                <a:spcPts val="0"/>
              </a:spcBef>
              <a:spcAft>
                <a:spcPts val="0"/>
              </a:spcAft>
              <a:buNone/>
            </a:pPr>
            <a:endParaRPr sz="900">
              <a:solidFill>
                <a:schemeClr val="dk1"/>
              </a:solidFill>
              <a:latin typeface="Noto Sans KR"/>
              <a:ea typeface="Noto Sans KR"/>
              <a:cs typeface="Noto Sans KR"/>
              <a:sym typeface="Noto Sans KR"/>
            </a:endParaRPr>
          </a:p>
        </p:txBody>
      </p:sp>
      <p:sp>
        <p:nvSpPr>
          <p:cNvPr id="1747" name="Google Shape;1747;p105"/>
          <p:cNvSpPr/>
          <p:nvPr/>
        </p:nvSpPr>
        <p:spPr>
          <a:xfrm>
            <a:off x="307450" y="674350"/>
            <a:ext cx="23445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데이터 출처</a:t>
            </a:r>
            <a:endParaRPr sz="2000" b="1">
              <a:solidFill>
                <a:schemeClr val="dk1"/>
              </a:solidFill>
              <a:latin typeface="Do Hyeon"/>
              <a:ea typeface="Do Hyeon"/>
              <a:cs typeface="Do Hyeon"/>
              <a:sym typeface="Do Hyeon"/>
            </a:endParaRPr>
          </a:p>
        </p:txBody>
      </p:sp>
      <p:sp>
        <p:nvSpPr>
          <p:cNvPr id="1748" name="Google Shape;1748;p105"/>
          <p:cNvSpPr txBox="1"/>
          <p:nvPr/>
        </p:nvSpPr>
        <p:spPr>
          <a:xfrm>
            <a:off x="4315200" y="2724900"/>
            <a:ext cx="4702200" cy="22626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Clr>
                <a:schemeClr val="dk1"/>
              </a:buClr>
              <a:buSzPts val="900"/>
              <a:buFont typeface="Noto Sans KR"/>
              <a:buChar char="●"/>
            </a:pPr>
            <a:r>
              <a:rPr lang="ko" sz="900" u="sng">
                <a:solidFill>
                  <a:schemeClr val="hlink"/>
                </a:solidFill>
                <a:latin typeface="Noto Sans KR"/>
                <a:ea typeface="Noto Sans KR"/>
                <a:cs typeface="Noto Sans KR"/>
                <a:sym typeface="Noto Sans KR"/>
                <a:hlinkClick r:id="rId5"/>
              </a:rPr>
              <a:t>https://hoya012.github.io/blog/EfficientNet-review/</a:t>
            </a:r>
            <a:r>
              <a:rPr lang="ko" sz="900">
                <a:solidFill>
                  <a:schemeClr val="dk1"/>
                </a:solidFill>
                <a:latin typeface="Noto Sans KR"/>
                <a:ea typeface="Noto Sans KR"/>
                <a:cs typeface="Noto Sans KR"/>
                <a:sym typeface="Noto Sans KR"/>
              </a:rPr>
              <a:t> (effcientnet)</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Clr>
                <a:schemeClr val="dk1"/>
              </a:buClr>
              <a:buSzPts val="1100"/>
              <a:buFont typeface="Arial"/>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u="sng">
                <a:solidFill>
                  <a:srgbClr val="0097A7"/>
                </a:solidFill>
                <a:latin typeface="Noto Sans KR"/>
                <a:ea typeface="Noto Sans KR"/>
                <a:cs typeface="Noto Sans KR"/>
                <a:sym typeface="Noto Sans KR"/>
                <a:hlinkClick r:id="rId6">
                  <a:extLst>
                    <a:ext uri="{A12FA001-AC4F-418D-AE19-62706E023703}">
                      <ahyp:hlinkClr xmlns:ahyp="http://schemas.microsoft.com/office/drawing/2018/hyperlinkcolor" val="tx"/>
                    </a:ext>
                  </a:extLst>
                </a:hlinkClick>
              </a:rPr>
              <a:t>http://d2l.ai/chapter_computer-vision/fine-tuning.html</a:t>
            </a:r>
            <a:r>
              <a:rPr lang="ko" sz="900">
                <a:solidFill>
                  <a:schemeClr val="dk1"/>
                </a:solidFill>
                <a:latin typeface="Noto Sans KR"/>
                <a:ea typeface="Noto Sans KR"/>
                <a:cs typeface="Noto Sans KR"/>
                <a:sym typeface="Noto Sans KR"/>
              </a:rPr>
              <a:t> (fine tuning)</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Clr>
                <a:schemeClr val="dk1"/>
              </a:buClr>
              <a:buSzPts val="1100"/>
              <a:buFont typeface="Arial"/>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u="sng">
                <a:solidFill>
                  <a:srgbClr val="0097A7"/>
                </a:solidFill>
                <a:latin typeface="Noto Sans KR"/>
                <a:ea typeface="Noto Sans KR"/>
                <a:cs typeface="Noto Sans KR"/>
                <a:sym typeface="Noto Sans KR"/>
                <a:hlinkClick r:id="rId7">
                  <a:extLst>
                    <a:ext uri="{A12FA001-AC4F-418D-AE19-62706E023703}">
                      <ahyp:hlinkClr xmlns:ahyp="http://schemas.microsoft.com/office/drawing/2018/hyperlinkcolor" val="tx"/>
                    </a:ext>
                  </a:extLst>
                </a:hlinkClick>
              </a:rPr>
              <a:t>https://paperswithcode.com/sota/image-classification-on-imagenet</a:t>
            </a:r>
            <a:r>
              <a:rPr lang="ko" sz="900">
                <a:solidFill>
                  <a:schemeClr val="dk1"/>
                </a:solidFill>
                <a:latin typeface="Noto Sans KR"/>
                <a:ea typeface="Noto Sans KR"/>
                <a:cs typeface="Noto Sans KR"/>
                <a:sym typeface="Noto Sans KR"/>
              </a:rPr>
              <a:t> (image classification)</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Clr>
                <a:schemeClr val="dk1"/>
              </a:buClr>
              <a:buSzPts val="1100"/>
              <a:buFont typeface="Arial"/>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u="sng">
                <a:solidFill>
                  <a:srgbClr val="0097A7"/>
                </a:solidFill>
                <a:latin typeface="Noto Sans KR"/>
                <a:ea typeface="Noto Sans KR"/>
                <a:cs typeface="Noto Sans KR"/>
                <a:sym typeface="Noto Sans KR"/>
                <a:hlinkClick r:id="rId8">
                  <a:extLst>
                    <a:ext uri="{A12FA001-AC4F-418D-AE19-62706E023703}">
                      <ahyp:hlinkClr xmlns:ahyp="http://schemas.microsoft.com/office/drawing/2018/hyperlinkcolor" val="tx"/>
                    </a:ext>
                  </a:extLst>
                </a:hlinkClick>
              </a:rPr>
              <a:t>http://aikorea.org/cs231n/convolutional-networks/</a:t>
            </a:r>
            <a:r>
              <a:rPr lang="ko" sz="900">
                <a:solidFill>
                  <a:schemeClr val="dk1"/>
                </a:solidFill>
                <a:latin typeface="Noto Sans KR"/>
                <a:ea typeface="Noto Sans KR"/>
                <a:cs typeface="Noto Sans KR"/>
                <a:sym typeface="Noto Sans KR"/>
              </a:rPr>
              <a:t> (cnn)</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Clr>
                <a:schemeClr val="dk1"/>
              </a:buClr>
              <a:buSzPts val="1100"/>
              <a:buFont typeface="Arial"/>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u="sng">
                <a:solidFill>
                  <a:srgbClr val="0097A7"/>
                </a:solidFill>
                <a:latin typeface="Noto Sans KR"/>
                <a:ea typeface="Noto Sans KR"/>
                <a:cs typeface="Noto Sans KR"/>
                <a:sym typeface="Noto Sans KR"/>
                <a:hlinkClick r:id="rId9">
                  <a:extLst>
                    <a:ext uri="{A12FA001-AC4F-418D-AE19-62706E023703}">
                      <ahyp:hlinkClr xmlns:ahyp="http://schemas.microsoft.com/office/drawing/2018/hyperlinkcolor" val="tx"/>
                    </a:ext>
                  </a:extLst>
                </a:hlinkClick>
              </a:rPr>
              <a:t>https://pjreddie.com/darknet/yolo/</a:t>
            </a:r>
            <a:r>
              <a:rPr lang="ko" sz="900">
                <a:solidFill>
                  <a:schemeClr val="dk1"/>
                </a:solidFill>
                <a:latin typeface="Noto Sans KR"/>
                <a:ea typeface="Noto Sans KR"/>
                <a:cs typeface="Noto Sans KR"/>
                <a:sym typeface="Noto Sans KR"/>
              </a:rPr>
              <a:t> (yolo)</a:t>
            </a:r>
            <a:endParaRPr sz="900">
              <a:solidFill>
                <a:schemeClr val="dk1"/>
              </a:solidFill>
              <a:latin typeface="Noto Sans KR"/>
              <a:ea typeface="Noto Sans KR"/>
              <a:cs typeface="Noto Sans KR"/>
              <a:sym typeface="Noto Sans KR"/>
            </a:endParaRPr>
          </a:p>
          <a:p>
            <a:pPr marL="457200" lvl="0" indent="0" algn="l" rtl="0">
              <a:spcBef>
                <a:spcPts val="0"/>
              </a:spcBef>
              <a:spcAft>
                <a:spcPts val="0"/>
              </a:spcAft>
              <a:buClr>
                <a:schemeClr val="dk1"/>
              </a:buClr>
              <a:buSzPts val="1100"/>
              <a:buFont typeface="Arial"/>
              <a:buNone/>
            </a:pPr>
            <a:endParaRPr sz="900">
              <a:solidFill>
                <a:schemeClr val="dk1"/>
              </a:solidFill>
              <a:latin typeface="Noto Sans KR"/>
              <a:ea typeface="Noto Sans KR"/>
              <a:cs typeface="Noto Sans KR"/>
              <a:sym typeface="Noto Sans KR"/>
            </a:endParaRPr>
          </a:p>
          <a:p>
            <a:pPr marL="457200" lvl="0" indent="-285750" algn="l" rtl="0">
              <a:spcBef>
                <a:spcPts val="0"/>
              </a:spcBef>
              <a:spcAft>
                <a:spcPts val="0"/>
              </a:spcAft>
              <a:buClr>
                <a:schemeClr val="dk1"/>
              </a:buClr>
              <a:buSzPts val="900"/>
              <a:buFont typeface="Noto Sans KR"/>
              <a:buChar char="●"/>
            </a:pPr>
            <a:r>
              <a:rPr lang="ko" sz="900" u="sng">
                <a:solidFill>
                  <a:schemeClr val="hlink"/>
                </a:solidFill>
                <a:latin typeface="Noto Sans KR"/>
                <a:ea typeface="Noto Sans KR"/>
                <a:cs typeface="Noto Sans KR"/>
                <a:sym typeface="Noto Sans KR"/>
                <a:hlinkClick r:id="rId10"/>
              </a:rPr>
              <a:t>https://hihack.tistory.com/entry/Pytorch-MNIST-%EB%8D%B0%EC%9D%B4%ED%84%B0-%EC%85%8B-4%EA%B0%80%EC%A7%80-optimizer-%EC%84%B1%EB%8A%A5-%EB%B9%84%EA%B5%90SGD-Adagrad-RMSprop-Adam</a:t>
            </a:r>
            <a:r>
              <a:rPr lang="ko" sz="900">
                <a:solidFill>
                  <a:schemeClr val="dk1"/>
                </a:solidFill>
                <a:latin typeface="Noto Sans KR"/>
                <a:ea typeface="Noto Sans KR"/>
                <a:cs typeface="Noto Sans KR"/>
                <a:sym typeface="Noto Sans KR"/>
              </a:rPr>
              <a:t> (optimizer)</a:t>
            </a:r>
            <a:endParaRPr sz="1300">
              <a:latin typeface="Noto Sans KR"/>
              <a:ea typeface="Noto Sans KR"/>
              <a:cs typeface="Noto Sans KR"/>
              <a:sym typeface="Noto Sans KR"/>
            </a:endParaRPr>
          </a:p>
        </p:txBody>
      </p:sp>
      <p:sp>
        <p:nvSpPr>
          <p:cNvPr id="1749" name="Google Shape;1749;p105"/>
          <p:cNvSpPr txBox="1"/>
          <p:nvPr/>
        </p:nvSpPr>
        <p:spPr>
          <a:xfrm>
            <a:off x="4560445" y="2440206"/>
            <a:ext cx="45720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400" i="0" u="none" strike="noStrike" cap="none">
                <a:solidFill>
                  <a:srgbClr val="000000"/>
                </a:solidFill>
                <a:latin typeface="Do Hyeon"/>
                <a:ea typeface="Do Hyeon"/>
                <a:cs typeface="Do Hyeon"/>
                <a:sym typeface="Do Hyeon"/>
              </a:rPr>
              <a:t>참고 </a:t>
            </a:r>
            <a:r>
              <a:rPr lang="ko">
                <a:latin typeface="Do Hyeon"/>
                <a:ea typeface="Do Hyeon"/>
                <a:cs typeface="Do Hyeon"/>
                <a:sym typeface="Do Hyeon"/>
              </a:rPr>
              <a:t>사이트</a:t>
            </a:r>
            <a:endParaRPr sz="1100">
              <a:latin typeface="Do Hyeon"/>
              <a:ea typeface="Do Hyeon"/>
              <a:cs typeface="Do Hyeon"/>
              <a:sym typeface="Do Hyeon"/>
            </a:endParaRPr>
          </a:p>
        </p:txBody>
      </p:sp>
      <p:pic>
        <p:nvPicPr>
          <p:cNvPr id="1750" name="Google Shape;1750;p105"/>
          <p:cNvPicPr preferRelativeResize="0"/>
          <p:nvPr/>
        </p:nvPicPr>
        <p:blipFill>
          <a:blip r:embed="rId11">
            <a:alphaModFix/>
          </a:blip>
          <a:stretch>
            <a:fillRect/>
          </a:stretch>
        </p:blipFill>
        <p:spPr>
          <a:xfrm>
            <a:off x="515250" y="1323375"/>
            <a:ext cx="3830551" cy="3449601"/>
          </a:xfrm>
          <a:prstGeom prst="rect">
            <a:avLst/>
          </a:prstGeom>
          <a:noFill/>
          <a:ln w="28575" cap="flat" cmpd="sng">
            <a:solidFill>
              <a:schemeClr val="dk2"/>
            </a:solidFill>
            <a:prstDash val="solid"/>
            <a:miter lim="8000"/>
            <a:headEnd type="none" w="sm" len="sm"/>
            <a:tailEnd type="none" w="sm" len="sm"/>
          </a:ln>
          <a:effectLst>
            <a:outerShdw dist="88900" dir="8100000" algn="tr" rotWithShape="0">
              <a:srgbClr val="000000">
                <a:alpha val="1451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54"/>
        <p:cNvGrpSpPr/>
        <p:nvPr/>
      </p:nvGrpSpPr>
      <p:grpSpPr>
        <a:xfrm>
          <a:off x="0" y="0"/>
          <a:ext cx="0" cy="0"/>
          <a:chOff x="0" y="0"/>
          <a:chExt cx="0" cy="0"/>
        </a:xfrm>
      </p:grpSpPr>
      <p:sp>
        <p:nvSpPr>
          <p:cNvPr id="1755" name="Google Shape;1755;p106"/>
          <p:cNvSpPr/>
          <p:nvPr/>
        </p:nvSpPr>
        <p:spPr>
          <a:xfrm>
            <a:off x="163663"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목차</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56" name="Google Shape;1756;p106"/>
          <p:cNvSpPr/>
          <p:nvPr/>
        </p:nvSpPr>
        <p:spPr>
          <a:xfrm>
            <a:off x="1432706"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757" name="Google Shape;1757;p106"/>
          <p:cNvSpPr/>
          <p:nvPr/>
        </p:nvSpPr>
        <p:spPr>
          <a:xfrm>
            <a:off x="2705828"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758" name="Google Shape;1758;p106"/>
          <p:cNvSpPr/>
          <p:nvPr/>
        </p:nvSpPr>
        <p:spPr>
          <a:xfrm>
            <a:off x="3978950"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759" name="Google Shape;1759;p106"/>
          <p:cNvSpPr/>
          <p:nvPr/>
        </p:nvSpPr>
        <p:spPr>
          <a:xfrm>
            <a:off x="5252072"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760" name="Google Shape;1760;p106"/>
          <p:cNvSpPr/>
          <p:nvPr/>
        </p:nvSpPr>
        <p:spPr>
          <a:xfrm>
            <a:off x="6525193" y="308392"/>
            <a:ext cx="1219138" cy="1014984"/>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09"/>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SzPts val="800"/>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61" name="Google Shape;1761;p106"/>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cxnSp>
        <p:nvCxnSpPr>
          <p:cNvPr id="1762" name="Google Shape;1762;p106"/>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1763" name="Google Shape;1763;p106"/>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pic>
        <p:nvPicPr>
          <p:cNvPr id="1764" name="Google Shape;1764;p106"/>
          <p:cNvPicPr preferRelativeResize="0"/>
          <p:nvPr/>
        </p:nvPicPr>
        <p:blipFill rotWithShape="1">
          <a:blip r:embed="rId3">
            <a:alphaModFix/>
          </a:blip>
          <a:srcRect/>
          <a:stretch/>
        </p:blipFill>
        <p:spPr>
          <a:xfrm>
            <a:off x="2090588" y="832292"/>
            <a:ext cx="1358525" cy="941208"/>
          </a:xfrm>
          <a:prstGeom prst="rect">
            <a:avLst/>
          </a:prstGeom>
          <a:noFill/>
          <a:ln>
            <a:noFill/>
          </a:ln>
        </p:spPr>
      </p:pic>
      <p:sp>
        <p:nvSpPr>
          <p:cNvPr id="1765" name="Google Shape;1765;p106"/>
          <p:cNvSpPr txBox="1"/>
          <p:nvPr/>
        </p:nvSpPr>
        <p:spPr>
          <a:xfrm>
            <a:off x="1436941" y="3970684"/>
            <a:ext cx="3008700" cy="715800"/>
          </a:xfrm>
          <a:prstGeom prst="rect">
            <a:avLst/>
          </a:prstGeom>
          <a:noFill/>
          <a:ln>
            <a:noFill/>
          </a:ln>
        </p:spPr>
        <p:txBody>
          <a:bodyPr spcFirstLastPara="1" wrap="square" lIns="68575" tIns="34275" rIns="68575" bIns="34275" anchor="t" anchorCtr="0">
            <a:spAutoFit/>
          </a:bodyPr>
          <a:lstStyle/>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MQTT를 활용한 통신 환경 구축</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Raspberry Pi로 장비 및 모형 제작</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웹페이지 제작</a:t>
            </a:r>
            <a:endParaRPr sz="1400" i="0" u="none" strike="noStrike" cap="none">
              <a:solidFill>
                <a:srgbClr val="000000"/>
              </a:solidFill>
              <a:latin typeface="Do Hyeon"/>
              <a:ea typeface="Do Hyeon"/>
              <a:cs typeface="Do Hyeon"/>
              <a:sym typeface="Do Hyeon"/>
            </a:endParaRPr>
          </a:p>
        </p:txBody>
      </p:sp>
      <p:pic>
        <p:nvPicPr>
          <p:cNvPr id="1766" name="Google Shape;1766;p106"/>
          <p:cNvPicPr preferRelativeResize="0"/>
          <p:nvPr/>
        </p:nvPicPr>
        <p:blipFill rotWithShape="1">
          <a:blip r:embed="rId4">
            <a:alphaModFix/>
          </a:blip>
          <a:srcRect/>
          <a:stretch/>
        </p:blipFill>
        <p:spPr>
          <a:xfrm>
            <a:off x="2237810" y="2785535"/>
            <a:ext cx="1093659" cy="1093659"/>
          </a:xfrm>
          <a:prstGeom prst="rect">
            <a:avLst/>
          </a:prstGeom>
          <a:noFill/>
          <a:ln>
            <a:noFill/>
          </a:ln>
        </p:spPr>
      </p:pic>
      <p:sp>
        <p:nvSpPr>
          <p:cNvPr id="1767" name="Google Shape;1767;p106"/>
          <p:cNvSpPr txBox="1"/>
          <p:nvPr/>
        </p:nvSpPr>
        <p:spPr>
          <a:xfrm>
            <a:off x="1459009" y="1883357"/>
            <a:ext cx="2316900" cy="715800"/>
          </a:xfrm>
          <a:prstGeom prst="rect">
            <a:avLst/>
          </a:prstGeom>
          <a:noFill/>
          <a:ln>
            <a:noFill/>
          </a:ln>
        </p:spPr>
        <p:txBody>
          <a:bodyPr spcFirstLastPara="1" wrap="square" lIns="68575" tIns="34275" rIns="68575" bIns="34275" anchor="t" anchorCtr="0">
            <a:spAutoFit/>
          </a:bodyPr>
          <a:lstStyle/>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AWS cloud 인프라 구축</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데이터베이스 구축</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웹페이지 제작 및 배포</a:t>
            </a:r>
            <a:endParaRPr sz="1400" i="0" u="none" strike="noStrike" cap="none">
              <a:solidFill>
                <a:srgbClr val="000000"/>
              </a:solidFill>
              <a:latin typeface="Do Hyeon"/>
              <a:ea typeface="Do Hyeon"/>
              <a:cs typeface="Do Hyeon"/>
              <a:sym typeface="Do Hyeon"/>
            </a:endParaRPr>
          </a:p>
        </p:txBody>
      </p:sp>
      <p:sp>
        <p:nvSpPr>
          <p:cNvPr id="1768" name="Google Shape;1768;p106"/>
          <p:cNvSpPr txBox="1"/>
          <p:nvPr/>
        </p:nvSpPr>
        <p:spPr>
          <a:xfrm>
            <a:off x="5581570" y="1857720"/>
            <a:ext cx="2537100" cy="715800"/>
          </a:xfrm>
          <a:prstGeom prst="rect">
            <a:avLst/>
          </a:prstGeom>
          <a:noFill/>
          <a:ln>
            <a:noFill/>
          </a:ln>
        </p:spPr>
        <p:txBody>
          <a:bodyPr spcFirstLastPara="1" wrap="square" lIns="68575" tIns="34275" rIns="68575" bIns="34275" anchor="t" anchorCtr="0">
            <a:spAutoFit/>
          </a:bodyPr>
          <a:lstStyle/>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주제 선정 배경 및 기대 효과</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AI - I</a:t>
            </a:r>
            <a:r>
              <a:rPr lang="ko">
                <a:latin typeface="Do Hyeon"/>
                <a:ea typeface="Do Hyeon"/>
                <a:cs typeface="Do Hyeon"/>
                <a:sym typeface="Do Hyeon"/>
              </a:rPr>
              <a:t>o</a:t>
            </a:r>
            <a:r>
              <a:rPr lang="ko" sz="1400" i="0" u="none" strike="noStrike" cap="none">
                <a:solidFill>
                  <a:srgbClr val="000000"/>
                </a:solidFill>
                <a:latin typeface="Do Hyeon"/>
                <a:ea typeface="Do Hyeon"/>
                <a:cs typeface="Do Hyeon"/>
                <a:sym typeface="Do Hyeon"/>
              </a:rPr>
              <a:t>T 파이프라인 구축</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입지 분석</a:t>
            </a:r>
            <a:endParaRPr sz="1400" i="0" u="none" strike="noStrike" cap="none">
              <a:solidFill>
                <a:srgbClr val="000000"/>
              </a:solidFill>
              <a:latin typeface="Do Hyeon"/>
              <a:ea typeface="Do Hyeon"/>
              <a:cs typeface="Do Hyeon"/>
              <a:sym typeface="Do Hyeon"/>
            </a:endParaRPr>
          </a:p>
        </p:txBody>
      </p:sp>
      <p:sp>
        <p:nvSpPr>
          <p:cNvPr id="1769" name="Google Shape;1769;p106"/>
          <p:cNvSpPr txBox="1"/>
          <p:nvPr/>
        </p:nvSpPr>
        <p:spPr>
          <a:xfrm>
            <a:off x="5485000" y="3970675"/>
            <a:ext cx="3008700" cy="715800"/>
          </a:xfrm>
          <a:prstGeom prst="rect">
            <a:avLst/>
          </a:prstGeom>
          <a:noFill/>
          <a:ln>
            <a:noFill/>
          </a:ln>
        </p:spPr>
        <p:txBody>
          <a:bodyPr spcFirstLastPara="1" wrap="square" lIns="68575" tIns="34275" rIns="68575" bIns="34275" anchor="t" anchorCtr="0">
            <a:spAutoFit/>
          </a:bodyPr>
          <a:lstStyle/>
          <a:p>
            <a:pPr marL="0" marR="0" lvl="0" indent="-88900" algn="l" rtl="0">
              <a:lnSpc>
                <a:spcPct val="100000"/>
              </a:lnSpc>
              <a:spcBef>
                <a:spcPts val="0"/>
              </a:spcBef>
              <a:spcAft>
                <a:spcPts val="0"/>
              </a:spcAft>
              <a:buClr>
                <a:srgbClr val="000000"/>
              </a:buClr>
              <a:buSzPts val="1400"/>
              <a:buChar char="•"/>
            </a:pPr>
            <a:r>
              <a:rPr lang="ko" sz="1400" i="0" u="none" strike="noStrike" cap="none">
                <a:solidFill>
                  <a:srgbClr val="000000"/>
                </a:solidFill>
              </a:rPr>
              <a:t> </a:t>
            </a:r>
            <a:r>
              <a:rPr lang="ko" sz="1400" i="0" u="none" strike="noStrike" cap="none">
                <a:solidFill>
                  <a:srgbClr val="000000"/>
                </a:solidFill>
                <a:latin typeface="Do Hyeon"/>
                <a:ea typeface="Do Hyeon"/>
                <a:cs typeface="Do Hyeon"/>
                <a:sym typeface="Do Hyeon"/>
              </a:rPr>
              <a:t>학습 데이터 수집</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데이터 전처리 ( + augmentation )</a:t>
            </a:r>
            <a:endParaRPr sz="1400" i="0" u="none" strike="noStrike" cap="none">
              <a:solidFill>
                <a:srgbClr val="000000"/>
              </a:solidFill>
              <a:latin typeface="Do Hyeon"/>
              <a:ea typeface="Do Hyeon"/>
              <a:cs typeface="Do Hyeon"/>
              <a:sym typeface="Do Hyeon"/>
            </a:endParaRPr>
          </a:p>
          <a:p>
            <a:pPr marL="0" marR="0" lvl="0" indent="-88900" algn="l" rtl="0">
              <a:lnSpc>
                <a:spcPct val="100000"/>
              </a:lnSpc>
              <a:spcBef>
                <a:spcPts val="0"/>
              </a:spcBef>
              <a:spcAft>
                <a:spcPts val="0"/>
              </a:spcAft>
              <a:buClr>
                <a:srgbClr val="000000"/>
              </a:buClr>
              <a:buSzPts val="1400"/>
              <a:buFont typeface="Do Hyeon"/>
              <a:buChar char="•"/>
            </a:pPr>
            <a:r>
              <a:rPr lang="ko" sz="1400" i="0" u="none" strike="noStrike" cap="none">
                <a:solidFill>
                  <a:srgbClr val="000000"/>
                </a:solidFill>
                <a:latin typeface="Do Hyeon"/>
                <a:ea typeface="Do Hyeon"/>
                <a:cs typeface="Do Hyeon"/>
                <a:sym typeface="Do Hyeon"/>
              </a:rPr>
              <a:t> 모델링 (</a:t>
            </a:r>
            <a:r>
              <a:rPr lang="ko">
                <a:latin typeface="Do Hyeon"/>
                <a:ea typeface="Do Hyeon"/>
                <a:cs typeface="Do Hyeon"/>
                <a:sym typeface="Do Hyeon"/>
              </a:rPr>
              <a:t>yolo</a:t>
            </a:r>
            <a:r>
              <a:rPr lang="ko" sz="1400" i="0" u="none" strike="noStrike" cap="none">
                <a:solidFill>
                  <a:srgbClr val="000000"/>
                </a:solidFill>
                <a:latin typeface="Do Hyeon"/>
                <a:ea typeface="Do Hyeon"/>
                <a:cs typeface="Do Hyeon"/>
                <a:sym typeface="Do Hyeon"/>
              </a:rPr>
              <a:t>v5, CNN, tesseract )</a:t>
            </a:r>
            <a:endParaRPr sz="1100">
              <a:latin typeface="Do Hyeon"/>
              <a:ea typeface="Do Hyeon"/>
              <a:cs typeface="Do Hyeon"/>
              <a:sym typeface="Do Hyeon"/>
            </a:endParaRPr>
          </a:p>
        </p:txBody>
      </p:sp>
      <p:pic>
        <p:nvPicPr>
          <p:cNvPr id="1770" name="Google Shape;1770;p106"/>
          <p:cNvPicPr preferRelativeResize="0"/>
          <p:nvPr/>
        </p:nvPicPr>
        <p:blipFill rotWithShape="1">
          <a:blip r:embed="rId5">
            <a:alphaModFix/>
          </a:blip>
          <a:srcRect/>
          <a:stretch/>
        </p:blipFill>
        <p:spPr>
          <a:xfrm>
            <a:off x="6102625" y="2785526"/>
            <a:ext cx="1495001" cy="1093675"/>
          </a:xfrm>
          <a:prstGeom prst="rect">
            <a:avLst/>
          </a:prstGeom>
          <a:noFill/>
          <a:ln>
            <a:noFill/>
          </a:ln>
        </p:spPr>
      </p:pic>
      <p:pic>
        <p:nvPicPr>
          <p:cNvPr id="1771" name="Google Shape;1771;p106"/>
          <p:cNvPicPr preferRelativeResize="0"/>
          <p:nvPr/>
        </p:nvPicPr>
        <p:blipFill rotWithShape="1">
          <a:blip r:embed="rId6">
            <a:alphaModFix/>
          </a:blip>
          <a:srcRect/>
          <a:stretch/>
        </p:blipFill>
        <p:spPr>
          <a:xfrm>
            <a:off x="6102625" y="800866"/>
            <a:ext cx="1494999" cy="936858"/>
          </a:xfrm>
          <a:prstGeom prst="rect">
            <a:avLst/>
          </a:prstGeom>
          <a:noFill/>
          <a:ln>
            <a:noFill/>
          </a:ln>
        </p:spPr>
      </p:pic>
      <p:sp>
        <p:nvSpPr>
          <p:cNvPr id="1772" name="Google Shape;1772;p106"/>
          <p:cNvSpPr/>
          <p:nvPr/>
        </p:nvSpPr>
        <p:spPr>
          <a:xfrm>
            <a:off x="307450" y="674350"/>
            <a:ext cx="73383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역할</a:t>
            </a:r>
            <a:endParaRPr sz="2000" b="1">
              <a:solidFill>
                <a:schemeClr val="dk1"/>
              </a:solidFill>
              <a:latin typeface="Do Hyeon"/>
              <a:ea typeface="Do Hyeon"/>
              <a:cs typeface="Do Hyeon"/>
              <a:sym typeface="Do Hyeon"/>
            </a:endParaRPr>
          </a:p>
        </p:txBody>
      </p:sp>
      <p:sp>
        <p:nvSpPr>
          <p:cNvPr id="1773" name="Google Shape;1773;p106"/>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마무리</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3"/>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259" name="Google Shape;259;p53"/>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260" name="Google Shape;260;p53"/>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261" name="Google Shape;261;p53"/>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262" name="Google Shape;262;p53"/>
          <p:cNvSpPr/>
          <p:nvPr/>
        </p:nvSpPr>
        <p:spPr>
          <a:xfrm>
            <a:off x="6525194"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rgbClr val="FFFFFF"/>
              </a:solidFill>
              <a:latin typeface="Noto Sans KR"/>
              <a:ea typeface="Noto Sans KR"/>
              <a:cs typeface="Noto Sans KR"/>
              <a:sym typeface="Noto Sans KR"/>
            </a:endParaRPr>
          </a:p>
        </p:txBody>
      </p:sp>
      <p:sp>
        <p:nvSpPr>
          <p:cNvPr id="263" name="Google Shape;263;p53"/>
          <p:cNvSpPr/>
          <p:nvPr/>
        </p:nvSpPr>
        <p:spPr>
          <a:xfrm>
            <a:off x="779831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264" name="Google Shape;264;p53"/>
          <p:cNvSpPr/>
          <p:nvPr/>
        </p:nvSpPr>
        <p:spPr>
          <a:xfrm>
            <a:off x="154222" y="189563"/>
            <a:ext cx="8857869" cy="4809744"/>
          </a:xfrm>
          <a:custGeom>
            <a:avLst/>
            <a:gdLst/>
            <a:ahLst/>
            <a:cxnLst/>
            <a:rect l="l" t="t" r="r" b="b"/>
            <a:pathLst>
              <a:path w="11810492" h="6412992" extrusionOk="0">
                <a:moveTo>
                  <a:pt x="1805856" y="0"/>
                </a:moveTo>
                <a:lnTo>
                  <a:pt x="3214653" y="0"/>
                </a:lnTo>
                <a:cubicBezTo>
                  <a:pt x="3274499" y="0"/>
                  <a:pt x="3323013" y="48514"/>
                  <a:pt x="3323013" y="108360"/>
                </a:cubicBezTo>
                <a:lnTo>
                  <a:pt x="3323013"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697496" y="444246"/>
                </a:lnTo>
                <a:lnTo>
                  <a:pt x="1697496" y="108360"/>
                </a:lnTo>
                <a:cubicBezTo>
                  <a:pt x="1697496" y="48514"/>
                  <a:pt x="1746010" y="0"/>
                  <a:pt x="1805856"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grpSp>
        <p:nvGrpSpPr>
          <p:cNvPr id="265" name="Google Shape;265;p53"/>
          <p:cNvGrpSpPr/>
          <p:nvPr/>
        </p:nvGrpSpPr>
        <p:grpSpPr>
          <a:xfrm>
            <a:off x="2075567" y="883926"/>
            <a:ext cx="5015167" cy="3421030"/>
            <a:chOff x="2881825" y="502925"/>
            <a:chExt cx="3463274" cy="3421030"/>
          </a:xfrm>
        </p:grpSpPr>
        <p:pic>
          <p:nvPicPr>
            <p:cNvPr id="266" name="Google Shape;266;p53"/>
            <p:cNvPicPr preferRelativeResize="0"/>
            <p:nvPr/>
          </p:nvPicPr>
          <p:blipFill>
            <a:blip r:embed="rId3">
              <a:alphaModFix/>
            </a:blip>
            <a:stretch>
              <a:fillRect/>
            </a:stretch>
          </p:blipFill>
          <p:spPr>
            <a:xfrm>
              <a:off x="2881825" y="502925"/>
              <a:ext cx="3463274" cy="2429925"/>
            </a:xfrm>
            <a:prstGeom prst="rect">
              <a:avLst/>
            </a:prstGeom>
            <a:noFill/>
            <a:ln>
              <a:noFill/>
            </a:ln>
          </p:spPr>
        </p:pic>
        <p:sp>
          <p:nvSpPr>
            <p:cNvPr id="267" name="Google Shape;267;p53"/>
            <p:cNvSpPr txBox="1"/>
            <p:nvPr/>
          </p:nvSpPr>
          <p:spPr>
            <a:xfrm>
              <a:off x="3124113" y="3523755"/>
              <a:ext cx="29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latin typeface="Noto Sans KR"/>
                  <a:ea typeface="Noto Sans KR"/>
                  <a:cs typeface="Noto Sans KR"/>
                  <a:sym typeface="Noto Sans KR"/>
                </a:rPr>
                <a:t>‘장애인 전용구역’ 키워드에 대한 민원 워드 클라우드 </a:t>
              </a:r>
              <a:endParaRPr>
                <a:latin typeface="Noto Sans KR"/>
                <a:ea typeface="Noto Sans KR"/>
                <a:cs typeface="Noto Sans KR"/>
                <a:sym typeface="Noto Sans KR"/>
              </a:endParaRPr>
            </a:p>
          </p:txBody>
        </p:sp>
      </p:grpSp>
      <p:grpSp>
        <p:nvGrpSpPr>
          <p:cNvPr id="268" name="Google Shape;268;p53"/>
          <p:cNvGrpSpPr/>
          <p:nvPr/>
        </p:nvGrpSpPr>
        <p:grpSpPr>
          <a:xfrm>
            <a:off x="729700" y="992850"/>
            <a:ext cx="7745650" cy="3527507"/>
            <a:chOff x="909708" y="887198"/>
            <a:chExt cx="7401481" cy="2780410"/>
          </a:xfrm>
        </p:grpSpPr>
        <p:pic>
          <p:nvPicPr>
            <p:cNvPr id="269" name="Google Shape;269;p53"/>
            <p:cNvPicPr preferRelativeResize="0"/>
            <p:nvPr/>
          </p:nvPicPr>
          <p:blipFill rotWithShape="1">
            <a:blip r:embed="rId4">
              <a:alphaModFix/>
            </a:blip>
            <a:srcRect t="4925" b="-9"/>
            <a:stretch/>
          </p:blipFill>
          <p:spPr>
            <a:xfrm>
              <a:off x="909708" y="887198"/>
              <a:ext cx="3190205" cy="2234946"/>
            </a:xfrm>
            <a:prstGeom prst="rect">
              <a:avLst/>
            </a:prstGeom>
            <a:noFill/>
            <a:ln>
              <a:noFill/>
            </a:ln>
          </p:spPr>
        </p:pic>
        <p:cxnSp>
          <p:nvCxnSpPr>
            <p:cNvPr id="270" name="Google Shape;270;p53"/>
            <p:cNvCxnSpPr/>
            <p:nvPr/>
          </p:nvCxnSpPr>
          <p:spPr>
            <a:xfrm rot="10800000" flipH="1">
              <a:off x="1630989" y="1336406"/>
              <a:ext cx="1382743" cy="1017071"/>
            </a:xfrm>
            <a:prstGeom prst="straightConnector1">
              <a:avLst/>
            </a:prstGeom>
            <a:noFill/>
            <a:ln w="9525" cap="flat" cmpd="sng">
              <a:solidFill>
                <a:schemeClr val="dk2"/>
              </a:solidFill>
              <a:prstDash val="solid"/>
              <a:round/>
              <a:headEnd type="none" w="med" len="med"/>
              <a:tailEnd type="triangle" w="med" len="med"/>
            </a:ln>
          </p:spPr>
        </p:cxnSp>
        <p:sp>
          <p:nvSpPr>
            <p:cNvPr id="271" name="Google Shape;271;p53"/>
            <p:cNvSpPr txBox="1"/>
            <p:nvPr/>
          </p:nvSpPr>
          <p:spPr>
            <a:xfrm rot="-2111042">
              <a:off x="1469490" y="1531528"/>
              <a:ext cx="1107419" cy="4181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b="1"/>
                <a:t>적발 건수 증가 추세</a:t>
              </a:r>
              <a:endParaRPr sz="1000" b="1"/>
            </a:p>
          </p:txBody>
        </p:sp>
        <p:sp>
          <p:nvSpPr>
            <p:cNvPr id="272" name="Google Shape;272;p53"/>
            <p:cNvSpPr txBox="1"/>
            <p:nvPr/>
          </p:nvSpPr>
          <p:spPr>
            <a:xfrm>
              <a:off x="5014393" y="3166089"/>
              <a:ext cx="3270000" cy="4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
                  <a:solidFill>
                    <a:schemeClr val="dk1"/>
                  </a:solidFill>
                  <a:latin typeface="Noto Sans KR"/>
                  <a:ea typeface="Noto Sans KR"/>
                  <a:cs typeface="Noto Sans KR"/>
                  <a:sym typeface="Noto Sans KR"/>
                </a:rPr>
                <a:t>장애인 전용주차구역 불법주차</a:t>
              </a:r>
              <a:endParaRPr>
                <a:solidFill>
                  <a:schemeClr val="dk1"/>
                </a:solidFill>
                <a:latin typeface="Noto Sans KR"/>
                <a:ea typeface="Noto Sans KR"/>
                <a:cs typeface="Noto Sans KR"/>
                <a:sym typeface="Noto Sans KR"/>
              </a:endParaRPr>
            </a:p>
            <a:p>
              <a:pPr marL="0" lvl="0" indent="0" algn="ctr" rtl="0">
                <a:spcBef>
                  <a:spcPts val="0"/>
                </a:spcBef>
                <a:spcAft>
                  <a:spcPts val="0"/>
                </a:spcAft>
                <a:buClr>
                  <a:schemeClr val="dk1"/>
                </a:buClr>
                <a:buSzPts val="1100"/>
                <a:buFont typeface="Arial"/>
                <a:buNone/>
              </a:pPr>
              <a:r>
                <a:rPr lang="ko">
                  <a:solidFill>
                    <a:schemeClr val="dk1"/>
                  </a:solidFill>
                  <a:latin typeface="Noto Sans KR"/>
                  <a:ea typeface="Noto Sans KR"/>
                  <a:cs typeface="Noto Sans KR"/>
                  <a:sym typeface="Noto Sans KR"/>
                </a:rPr>
                <a:t>중복위반 현황</a:t>
              </a:r>
              <a:endParaRPr>
                <a:latin typeface="Noto Sans KR"/>
                <a:ea typeface="Noto Sans KR"/>
                <a:cs typeface="Noto Sans KR"/>
                <a:sym typeface="Noto Sans KR"/>
              </a:endParaRPr>
            </a:p>
          </p:txBody>
        </p:sp>
        <p:sp>
          <p:nvSpPr>
            <p:cNvPr id="273" name="Google Shape;273;p53"/>
            <p:cNvSpPr txBox="1"/>
            <p:nvPr/>
          </p:nvSpPr>
          <p:spPr>
            <a:xfrm>
              <a:off x="1061918" y="3182208"/>
              <a:ext cx="2978700" cy="4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latin typeface="Noto Sans KR"/>
                  <a:ea typeface="Noto Sans KR"/>
                  <a:cs typeface="Noto Sans KR"/>
                  <a:sym typeface="Noto Sans KR"/>
                </a:rPr>
                <a:t>장애인 전용주차구역 불법주차</a:t>
              </a:r>
              <a:endParaRPr>
                <a:latin typeface="Noto Sans KR"/>
                <a:ea typeface="Noto Sans KR"/>
                <a:cs typeface="Noto Sans KR"/>
                <a:sym typeface="Noto Sans KR"/>
              </a:endParaRPr>
            </a:p>
            <a:p>
              <a:pPr marL="0" lvl="0" indent="0" algn="ctr" rtl="0">
                <a:spcBef>
                  <a:spcPts val="0"/>
                </a:spcBef>
                <a:spcAft>
                  <a:spcPts val="0"/>
                </a:spcAft>
                <a:buNone/>
              </a:pPr>
              <a:r>
                <a:rPr lang="ko">
                  <a:latin typeface="Noto Sans KR"/>
                  <a:ea typeface="Noto Sans KR"/>
                  <a:cs typeface="Noto Sans KR"/>
                  <a:sym typeface="Noto Sans KR"/>
                </a:rPr>
                <a:t>적발 건수 </a:t>
              </a:r>
              <a:endParaRPr>
                <a:latin typeface="Noto Sans KR"/>
                <a:ea typeface="Noto Sans KR"/>
                <a:cs typeface="Noto Sans KR"/>
                <a:sym typeface="Noto Sans KR"/>
              </a:endParaRPr>
            </a:p>
          </p:txBody>
        </p:sp>
        <p:pic>
          <p:nvPicPr>
            <p:cNvPr id="274" name="Google Shape;274;p53"/>
            <p:cNvPicPr preferRelativeResize="0"/>
            <p:nvPr/>
          </p:nvPicPr>
          <p:blipFill rotWithShape="1">
            <a:blip r:embed="rId5">
              <a:alphaModFix/>
            </a:blip>
            <a:srcRect t="6785"/>
            <a:stretch/>
          </p:blipFill>
          <p:spPr>
            <a:xfrm>
              <a:off x="5120984" y="887198"/>
              <a:ext cx="3190205" cy="2234945"/>
            </a:xfrm>
            <a:prstGeom prst="rect">
              <a:avLst/>
            </a:prstGeom>
            <a:noFill/>
            <a:ln>
              <a:noFill/>
            </a:ln>
          </p:spPr>
        </p:pic>
      </p:grpSp>
      <p:cxnSp>
        <p:nvCxnSpPr>
          <p:cNvPr id="275" name="Google Shape;275;p53"/>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276" name="Google Shape;276;p53"/>
          <p:cNvCxnSpPr/>
          <p:nvPr/>
        </p:nvCxnSpPr>
        <p:spPr>
          <a:xfrm>
            <a:off x="1537285"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277" name="Google Shape;277;p53"/>
          <p:cNvSpPr txBox="1"/>
          <p:nvPr/>
        </p:nvSpPr>
        <p:spPr>
          <a:xfrm>
            <a:off x="1498622"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프로젝트 배경</a:t>
            </a:r>
            <a:endParaRPr sz="1100" b="1" i="0" u="none" strike="noStrike" cap="none">
              <a:solidFill>
                <a:srgbClr val="44546A"/>
              </a:solidFill>
              <a:latin typeface="Noto Sans KR"/>
              <a:ea typeface="Noto Sans KR"/>
              <a:cs typeface="Noto Sans KR"/>
              <a:sym typeface="Noto Sans KR"/>
            </a:endParaRPr>
          </a:p>
        </p:txBody>
      </p:sp>
      <p:sp>
        <p:nvSpPr>
          <p:cNvPr id="278" name="Google Shape;278;p53"/>
          <p:cNvSpPr txBox="1"/>
          <p:nvPr/>
        </p:nvSpPr>
        <p:spPr>
          <a:xfrm>
            <a:off x="5252075" y="693725"/>
            <a:ext cx="3237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연도별 3회 이상 장애인 주차구역 중복 위반 현황</a:t>
            </a:r>
            <a:endParaRPr sz="1100">
              <a:latin typeface="Noto Sans KR"/>
              <a:ea typeface="Noto Sans KR"/>
              <a:cs typeface="Noto Sans KR"/>
              <a:sym typeface="Noto Sans KR"/>
            </a:endParaRPr>
          </a:p>
        </p:txBody>
      </p:sp>
      <p:sp>
        <p:nvSpPr>
          <p:cNvPr id="279" name="Google Shape;279;p53"/>
          <p:cNvSpPr txBox="1"/>
          <p:nvPr/>
        </p:nvSpPr>
        <p:spPr>
          <a:xfrm>
            <a:off x="933975" y="693725"/>
            <a:ext cx="3237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100">
                <a:latin typeface="Noto Sans KR"/>
                <a:ea typeface="Noto Sans KR"/>
                <a:cs typeface="Noto Sans KR"/>
                <a:sym typeface="Noto Sans KR"/>
              </a:rPr>
              <a:t>장애인전용주차구역 불법주차 적발 건수</a:t>
            </a:r>
            <a:endParaRPr sz="1100">
              <a:latin typeface="Noto Sans KR"/>
              <a:ea typeface="Noto Sans KR"/>
              <a:cs typeface="Noto Sans KR"/>
              <a:sym typeface="Noto Sans K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65"/>
                                        </p:tgtEl>
                                      </p:cBhvr>
                                    </p:animEffect>
                                    <p:set>
                                      <p:cBhvr>
                                        <p:cTn id="7" dur="1" fill="hold">
                                          <p:stCondLst>
                                            <p:cond delay="1000"/>
                                          </p:stCondLst>
                                        </p:cTn>
                                        <p:tgtEl>
                                          <p:spTgt spid="26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1000"/>
                                        <p:tgtEl>
                                          <p:spTgt spid="268"/>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10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278"/>
                                        </p:tgtEl>
                                        <p:attrNameLst>
                                          <p:attrName>style.visibility</p:attrName>
                                        </p:attrNameLst>
                                      </p:cBhvr>
                                      <p:to>
                                        <p:strVal val="visible"/>
                                      </p:to>
                                    </p:set>
                                    <p:animEffect transition="in" filter="fade">
                                      <p:cBhvr>
                                        <p:cTn id="16" dur="1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77"/>
        <p:cNvGrpSpPr/>
        <p:nvPr/>
      </p:nvGrpSpPr>
      <p:grpSpPr>
        <a:xfrm>
          <a:off x="0" y="0"/>
          <a:ext cx="0" cy="0"/>
          <a:chOff x="0" y="0"/>
          <a:chExt cx="0" cy="0"/>
        </a:xfrm>
      </p:grpSpPr>
      <p:sp>
        <p:nvSpPr>
          <p:cNvPr id="1778" name="Google Shape;1778;p107"/>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목차</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79" name="Google Shape;1779;p107"/>
          <p:cNvSpPr/>
          <p:nvPr/>
        </p:nvSpPr>
        <p:spPr>
          <a:xfrm>
            <a:off x="143270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780" name="Google Shape;1780;p107"/>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781" name="Google Shape;1781;p107"/>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782" name="Google Shape;1782;p107"/>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783" name="Google Shape;1783;p107"/>
          <p:cNvSpPr/>
          <p:nvPr/>
        </p:nvSpPr>
        <p:spPr>
          <a:xfrm>
            <a:off x="652519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SzPts val="800"/>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784" name="Google Shape;1784;p107"/>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cxnSp>
        <p:nvCxnSpPr>
          <p:cNvPr id="1785" name="Google Shape;1785;p107"/>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1786" name="Google Shape;1786;p107"/>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787" name="Google Shape;1787;p107"/>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rPr>
              <a:t>마무리</a:t>
            </a:r>
            <a:endParaRPr sz="1100" b="1" i="0" u="none" strike="noStrike" cap="none">
              <a:solidFill>
                <a:srgbClr val="44546A"/>
              </a:solidFill>
            </a:endParaRPr>
          </a:p>
        </p:txBody>
      </p:sp>
      <p:sp>
        <p:nvSpPr>
          <p:cNvPr id="1788" name="Google Shape;1788;p107"/>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sp>
        <p:nvSpPr>
          <p:cNvPr id="1789" name="Google Shape;1789;p107"/>
          <p:cNvSpPr txBox="1"/>
          <p:nvPr/>
        </p:nvSpPr>
        <p:spPr>
          <a:xfrm>
            <a:off x="1739486" y="3262425"/>
            <a:ext cx="8172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300" b="1" i="0" u="none" strike="noStrike" cap="none">
                <a:solidFill>
                  <a:srgbClr val="000000"/>
                </a:solidFill>
                <a:latin typeface="Do Hyeon"/>
                <a:ea typeface="Do Hyeon"/>
                <a:cs typeface="Do Hyeon"/>
                <a:sym typeface="Do Hyeon"/>
              </a:rPr>
              <a:t>디스코드</a:t>
            </a:r>
            <a:endParaRPr sz="1300" b="1" i="0" u="none" strike="noStrike" cap="none">
              <a:solidFill>
                <a:srgbClr val="000000"/>
              </a:solidFill>
              <a:latin typeface="Do Hyeon"/>
              <a:ea typeface="Do Hyeon"/>
              <a:cs typeface="Do Hyeon"/>
              <a:sym typeface="Do Hyeon"/>
            </a:endParaRPr>
          </a:p>
        </p:txBody>
      </p:sp>
      <p:sp>
        <p:nvSpPr>
          <p:cNvPr id="1790" name="Google Shape;1790;p107"/>
          <p:cNvSpPr txBox="1"/>
          <p:nvPr/>
        </p:nvSpPr>
        <p:spPr>
          <a:xfrm>
            <a:off x="6770718" y="3262413"/>
            <a:ext cx="8805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ko" sz="1300" b="1" i="0" u="none" strike="noStrike" cap="none">
                <a:solidFill>
                  <a:srgbClr val="000000"/>
                </a:solidFill>
                <a:latin typeface="Do Hyeon"/>
                <a:ea typeface="Do Hyeon"/>
                <a:cs typeface="Do Hyeon"/>
                <a:sym typeface="Do Hyeon"/>
              </a:rPr>
              <a:t>구글 시트</a:t>
            </a:r>
            <a:endParaRPr sz="1300" b="1" i="0" u="none" strike="noStrike" cap="none">
              <a:solidFill>
                <a:srgbClr val="000000"/>
              </a:solidFill>
              <a:latin typeface="Do Hyeon"/>
              <a:ea typeface="Do Hyeon"/>
              <a:cs typeface="Do Hyeon"/>
              <a:sym typeface="Do Hyeon"/>
            </a:endParaRPr>
          </a:p>
        </p:txBody>
      </p:sp>
      <p:pic>
        <p:nvPicPr>
          <p:cNvPr id="1791" name="Google Shape;1791;p107"/>
          <p:cNvPicPr preferRelativeResize="0"/>
          <p:nvPr/>
        </p:nvPicPr>
        <p:blipFill>
          <a:blip r:embed="rId3">
            <a:alphaModFix/>
          </a:blip>
          <a:stretch>
            <a:fillRect/>
          </a:stretch>
        </p:blipFill>
        <p:spPr>
          <a:xfrm>
            <a:off x="1409200" y="1695400"/>
            <a:ext cx="1325350" cy="1325350"/>
          </a:xfrm>
          <a:prstGeom prst="rect">
            <a:avLst/>
          </a:prstGeom>
          <a:noFill/>
          <a:ln w="28575" cap="flat" cmpd="sng">
            <a:solidFill>
              <a:schemeClr val="dk2"/>
            </a:solidFill>
            <a:prstDash val="solid"/>
            <a:round/>
            <a:headEnd type="none" w="sm" len="sm"/>
            <a:tailEnd type="none" w="sm" len="sm"/>
          </a:ln>
          <a:effectLst>
            <a:outerShdw dist="85725" dir="8100000" algn="bl" rotWithShape="0">
              <a:srgbClr val="000000">
                <a:alpha val="15000"/>
              </a:srgbClr>
            </a:outerShdw>
          </a:effectLst>
        </p:spPr>
      </p:pic>
      <p:pic>
        <p:nvPicPr>
          <p:cNvPr id="1792" name="Google Shape;1792;p107"/>
          <p:cNvPicPr preferRelativeResize="0"/>
          <p:nvPr/>
        </p:nvPicPr>
        <p:blipFill>
          <a:blip r:embed="rId4">
            <a:alphaModFix/>
          </a:blip>
          <a:stretch>
            <a:fillRect/>
          </a:stretch>
        </p:blipFill>
        <p:spPr>
          <a:xfrm>
            <a:off x="6415375" y="1771600"/>
            <a:ext cx="1473425" cy="1325350"/>
          </a:xfrm>
          <a:prstGeom prst="rect">
            <a:avLst/>
          </a:prstGeom>
          <a:noFill/>
          <a:ln w="28575" cap="flat" cmpd="sng">
            <a:solidFill>
              <a:schemeClr val="dk2"/>
            </a:solidFill>
            <a:prstDash val="solid"/>
            <a:miter lim="8000"/>
            <a:headEnd type="none" w="sm" len="sm"/>
            <a:tailEnd type="none" w="sm" len="sm"/>
          </a:ln>
          <a:effectLst>
            <a:outerShdw dist="88900" dir="8100000" algn="tr" rotWithShape="0">
              <a:srgbClr val="000000">
                <a:alpha val="15000"/>
              </a:srgbClr>
            </a:outerShdw>
          </a:effectLst>
        </p:spPr>
      </p:pic>
      <p:pic>
        <p:nvPicPr>
          <p:cNvPr id="1793" name="Google Shape;1793;p107"/>
          <p:cNvPicPr preferRelativeResize="0"/>
          <p:nvPr/>
        </p:nvPicPr>
        <p:blipFill>
          <a:blip r:embed="rId5">
            <a:alphaModFix/>
          </a:blip>
          <a:stretch>
            <a:fillRect/>
          </a:stretch>
        </p:blipFill>
        <p:spPr>
          <a:xfrm>
            <a:off x="3688750" y="1734600"/>
            <a:ext cx="1772425" cy="1325351"/>
          </a:xfrm>
          <a:prstGeom prst="rect">
            <a:avLst/>
          </a:prstGeom>
          <a:noFill/>
          <a:ln w="28575" cap="flat" cmpd="sng">
            <a:solidFill>
              <a:schemeClr val="dk2"/>
            </a:solidFill>
            <a:prstDash val="solid"/>
            <a:miter lim="8000"/>
            <a:headEnd type="none" w="sm" len="sm"/>
            <a:tailEnd type="none" w="sm" len="sm"/>
          </a:ln>
          <a:effectLst>
            <a:outerShdw dist="85725" dir="8100000" algn="tr" rotWithShape="0">
              <a:srgbClr val="000000">
                <a:alpha val="14510"/>
              </a:srgbClr>
            </a:outerShdw>
          </a:effectLst>
        </p:spPr>
      </p:pic>
      <p:sp>
        <p:nvSpPr>
          <p:cNvPr id="1794" name="Google Shape;1794;p107"/>
          <p:cNvSpPr txBox="1"/>
          <p:nvPr/>
        </p:nvSpPr>
        <p:spPr>
          <a:xfrm>
            <a:off x="4050325" y="3207500"/>
            <a:ext cx="10764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300" b="1">
                <a:latin typeface="Do Hyeon"/>
                <a:ea typeface="Do Hyeon"/>
                <a:cs typeface="Do Hyeon"/>
                <a:sym typeface="Do Hyeon"/>
              </a:rPr>
              <a:t>깃허브</a:t>
            </a:r>
            <a:endParaRPr sz="1300" b="1">
              <a:latin typeface="Do Hyeon"/>
              <a:ea typeface="Do Hyeon"/>
              <a:cs typeface="Do Hyeon"/>
              <a:sym typeface="Do Hyeon"/>
            </a:endParaRPr>
          </a:p>
          <a:p>
            <a:pPr marL="0" lvl="0" indent="0" algn="l" rtl="0">
              <a:spcBef>
                <a:spcPts val="0"/>
              </a:spcBef>
              <a:spcAft>
                <a:spcPts val="0"/>
              </a:spcAft>
              <a:buNone/>
            </a:pPr>
            <a:endParaRPr sz="1300">
              <a:latin typeface="Malgun Gothic"/>
              <a:ea typeface="Malgun Gothic"/>
              <a:cs typeface="Malgun Gothic"/>
              <a:sym typeface="Malgun Gothic"/>
            </a:endParaRPr>
          </a:p>
        </p:txBody>
      </p:sp>
      <p:sp>
        <p:nvSpPr>
          <p:cNvPr id="1795" name="Google Shape;1795;p107"/>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협업</a:t>
            </a:r>
            <a:endParaRPr sz="2000" b="1">
              <a:solidFill>
                <a:schemeClr val="dk1"/>
              </a:solidFill>
              <a:latin typeface="Do Hyeon"/>
              <a:ea typeface="Do Hyeon"/>
              <a:cs typeface="Do Hyeon"/>
              <a:sym typeface="Do Hyeon"/>
            </a:endParaRPr>
          </a:p>
        </p:txBody>
      </p:sp>
      <p:sp>
        <p:nvSpPr>
          <p:cNvPr id="1796" name="Google Shape;1796;p107"/>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마무리</a:t>
            </a:r>
            <a:endParaRPr sz="1100" b="1" i="0" u="none" strike="noStrike" cap="none">
              <a:solidFill>
                <a:srgbClr val="44546A"/>
              </a:solidFill>
              <a:latin typeface="Noto Sans KR"/>
              <a:ea typeface="Noto Sans KR"/>
              <a:cs typeface="Noto Sans KR"/>
              <a:sym typeface="Noto Sans KR"/>
            </a:endParaRPr>
          </a:p>
        </p:txBody>
      </p:sp>
      <p:cxnSp>
        <p:nvCxnSpPr>
          <p:cNvPr id="1797" name="Google Shape;1797;p107"/>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1"/>
        <p:cNvGrpSpPr/>
        <p:nvPr/>
      </p:nvGrpSpPr>
      <p:grpSpPr>
        <a:xfrm>
          <a:off x="0" y="0"/>
          <a:ext cx="0" cy="0"/>
          <a:chOff x="0" y="0"/>
          <a:chExt cx="0" cy="0"/>
        </a:xfrm>
      </p:grpSpPr>
      <p:sp>
        <p:nvSpPr>
          <p:cNvPr id="1802" name="Google Shape;1802;p108"/>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lvl="0" indent="0" algn="ctr" rtl="0">
              <a:spcBef>
                <a:spcPts val="0"/>
              </a:spcBef>
              <a:spcAft>
                <a:spcPts val="0"/>
              </a:spcAft>
              <a:buClr>
                <a:schemeClr val="dk1"/>
              </a:buClr>
              <a:buSzPts val="800"/>
              <a:buFont typeface="Arial"/>
              <a:buNone/>
            </a:pPr>
            <a:r>
              <a:rPr lang="ko" sz="800" b="1">
                <a:solidFill>
                  <a:schemeClr val="lt1"/>
                </a:solidFill>
                <a:latin typeface="Noto Sans KR"/>
                <a:ea typeface="Noto Sans KR"/>
                <a:cs typeface="Noto Sans KR"/>
                <a:sym typeface="Noto Sans KR"/>
              </a:rPr>
              <a:t>목차</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803" name="Google Shape;1803;p108"/>
          <p:cNvSpPr/>
          <p:nvPr/>
        </p:nvSpPr>
        <p:spPr>
          <a:xfrm>
            <a:off x="143270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프로젝트 배경</a:t>
            </a:r>
            <a:endParaRPr sz="800" b="1" i="0" u="none" strike="noStrike" cap="none">
              <a:solidFill>
                <a:srgbClr val="FFFFFF"/>
              </a:solidFill>
              <a:latin typeface="Noto Sans KR"/>
              <a:ea typeface="Noto Sans KR"/>
              <a:cs typeface="Noto Sans KR"/>
              <a:sym typeface="Noto Sans KR"/>
            </a:endParaRPr>
          </a:p>
        </p:txBody>
      </p:sp>
      <p:sp>
        <p:nvSpPr>
          <p:cNvPr id="1804" name="Google Shape;1804;p108"/>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1805" name="Google Shape;1805;p108"/>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시스템 세부 내용</a:t>
            </a:r>
            <a:endParaRPr sz="800" b="1" i="0" u="none" strike="noStrike" cap="none">
              <a:solidFill>
                <a:srgbClr val="FFFFFF"/>
              </a:solidFill>
              <a:latin typeface="Noto Sans KR"/>
              <a:ea typeface="Noto Sans KR"/>
              <a:cs typeface="Noto Sans KR"/>
              <a:sym typeface="Noto Sans KR"/>
            </a:endParaRPr>
          </a:p>
        </p:txBody>
      </p:sp>
      <p:sp>
        <p:nvSpPr>
          <p:cNvPr id="1806" name="Google Shape;1806;p108"/>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1807" name="Google Shape;1807;p108"/>
          <p:cNvSpPr/>
          <p:nvPr/>
        </p:nvSpPr>
        <p:spPr>
          <a:xfrm>
            <a:off x="652519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Font typeface="Arial"/>
              <a:buNone/>
            </a:pPr>
            <a:endParaRPr sz="800" b="1">
              <a:solidFill>
                <a:schemeClr val="lt1"/>
              </a:solidFill>
              <a:latin typeface="Noto Sans KR"/>
              <a:ea typeface="Noto Sans KR"/>
              <a:cs typeface="Noto Sans KR"/>
              <a:sym typeface="Noto Sans KR"/>
            </a:endParaRPr>
          </a:p>
          <a:p>
            <a:pPr marL="0" lvl="0" indent="0" algn="ctr" rtl="0">
              <a:spcBef>
                <a:spcPts val="0"/>
              </a:spcBef>
              <a:spcAft>
                <a:spcPts val="0"/>
              </a:spcAft>
              <a:buClr>
                <a:schemeClr val="dk1"/>
              </a:buClr>
              <a:buSzPts val="800"/>
              <a:buFont typeface="Arial"/>
              <a:buNone/>
            </a:pP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a:solidFill>
                <a:srgbClr val="FFFFFF"/>
              </a:solidFill>
              <a:latin typeface="Noto Sans KR"/>
              <a:ea typeface="Noto Sans KR"/>
              <a:cs typeface="Noto Sans KR"/>
              <a:sym typeface="Noto Sans KR"/>
            </a:endParaRPr>
          </a:p>
        </p:txBody>
      </p:sp>
      <p:sp>
        <p:nvSpPr>
          <p:cNvPr id="1808" name="Google Shape;1808;p108"/>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cxnSp>
        <p:nvCxnSpPr>
          <p:cNvPr id="1809" name="Google Shape;1809;p108"/>
          <p:cNvCxnSpPr/>
          <p:nvPr/>
        </p:nvCxnSpPr>
        <p:spPr>
          <a:xfrm>
            <a:off x="262666" y="510948"/>
            <a:ext cx="999000" cy="0"/>
          </a:xfrm>
          <a:prstGeom prst="straightConnector1">
            <a:avLst/>
          </a:prstGeom>
          <a:noFill/>
          <a:ln w="25400" cap="flat" cmpd="sng">
            <a:solidFill>
              <a:schemeClr val="dk2"/>
            </a:solidFill>
            <a:prstDash val="solid"/>
            <a:miter lim="800000"/>
            <a:headEnd type="none" w="sm" len="sm"/>
            <a:tailEnd type="none" w="sm" len="sm"/>
          </a:ln>
        </p:spPr>
      </p:cxnSp>
      <p:cxnSp>
        <p:nvCxnSpPr>
          <p:cNvPr id="1810" name="Google Shape;1810;p108"/>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811" name="Google Shape;1811;p108"/>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rPr>
              <a:t>마무리</a:t>
            </a:r>
            <a:endParaRPr sz="1100" b="1" i="0" u="none" strike="noStrike" cap="none">
              <a:solidFill>
                <a:srgbClr val="44546A"/>
              </a:solidFill>
            </a:endParaRPr>
          </a:p>
        </p:txBody>
      </p:sp>
      <p:sp>
        <p:nvSpPr>
          <p:cNvPr id="1812" name="Google Shape;1812;p108"/>
          <p:cNvSpPr/>
          <p:nvPr/>
        </p:nvSpPr>
        <p:spPr>
          <a:xfrm>
            <a:off x="159584" y="177763"/>
            <a:ext cx="8857869" cy="4809744"/>
          </a:xfrm>
          <a:custGeom>
            <a:avLst/>
            <a:gdLst/>
            <a:ahLst/>
            <a:cxnLst/>
            <a:rect l="l" t="t" r="r" b="b"/>
            <a:pathLst>
              <a:path w="11810492" h="6412992" extrusionOk="0">
                <a:moveTo>
                  <a:pt x="10287895" y="0"/>
                </a:moveTo>
                <a:lnTo>
                  <a:pt x="11696692" y="0"/>
                </a:lnTo>
                <a:cubicBezTo>
                  <a:pt x="11756538" y="0"/>
                  <a:pt x="11805052" y="48514"/>
                  <a:pt x="11805052" y="108360"/>
                </a:cubicBezTo>
                <a:lnTo>
                  <a:pt x="11805052" y="554881"/>
                </a:lnTo>
                <a:lnTo>
                  <a:pt x="11810492" y="581826"/>
                </a:ln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0179535" y="444246"/>
                </a:lnTo>
                <a:lnTo>
                  <a:pt x="10179535" y="108360"/>
                </a:lnTo>
                <a:cubicBezTo>
                  <a:pt x="10179535" y="48514"/>
                  <a:pt x="10228049" y="0"/>
                  <a:pt x="10287895"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100" b="0" u="none" strike="noStrike" cap="none">
              <a:solidFill>
                <a:srgbClr val="000000"/>
              </a:solidFill>
              <a:latin typeface="Arial"/>
              <a:ea typeface="Arial"/>
              <a:cs typeface="Arial"/>
              <a:sym typeface="Arial"/>
            </a:endParaRPr>
          </a:p>
        </p:txBody>
      </p:sp>
      <p:sp>
        <p:nvSpPr>
          <p:cNvPr id="1813" name="Google Shape;1813;p108"/>
          <p:cNvSpPr/>
          <p:nvPr/>
        </p:nvSpPr>
        <p:spPr>
          <a:xfrm>
            <a:off x="307450" y="674351"/>
            <a:ext cx="8096400" cy="3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000" b="1">
                <a:solidFill>
                  <a:schemeClr val="dk1"/>
                </a:solidFill>
                <a:latin typeface="Do Hyeon"/>
                <a:ea typeface="Do Hyeon"/>
                <a:cs typeface="Do Hyeon"/>
                <a:sym typeface="Do Hyeon"/>
              </a:rPr>
              <a:t>마무리</a:t>
            </a:r>
            <a:endParaRPr sz="2000" b="1">
              <a:solidFill>
                <a:schemeClr val="dk1"/>
              </a:solidFill>
              <a:latin typeface="Do Hyeon"/>
              <a:ea typeface="Do Hyeon"/>
              <a:cs typeface="Do Hyeon"/>
              <a:sym typeface="Do Hyeon"/>
            </a:endParaRPr>
          </a:p>
        </p:txBody>
      </p:sp>
      <p:sp>
        <p:nvSpPr>
          <p:cNvPr id="1814" name="Google Shape;1814;p108"/>
          <p:cNvSpPr txBox="1"/>
          <p:nvPr/>
        </p:nvSpPr>
        <p:spPr>
          <a:xfrm>
            <a:off x="7871734"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마무리</a:t>
            </a:r>
            <a:endParaRPr sz="1100" b="1" i="0" u="none" strike="noStrike" cap="none">
              <a:solidFill>
                <a:srgbClr val="44546A"/>
              </a:solidFill>
              <a:latin typeface="Noto Sans KR"/>
              <a:ea typeface="Noto Sans KR"/>
              <a:cs typeface="Noto Sans KR"/>
              <a:sym typeface="Noto Sans KR"/>
            </a:endParaRPr>
          </a:p>
        </p:txBody>
      </p:sp>
      <p:cxnSp>
        <p:nvCxnSpPr>
          <p:cNvPr id="1815" name="Google Shape;1815;p108"/>
          <p:cNvCxnSpPr/>
          <p:nvPr/>
        </p:nvCxnSpPr>
        <p:spPr>
          <a:xfrm>
            <a:off x="7910396"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1816" name="Google Shape;1816;p108"/>
          <p:cNvSpPr txBox="1"/>
          <p:nvPr/>
        </p:nvSpPr>
        <p:spPr>
          <a:xfrm>
            <a:off x="2101900" y="3438450"/>
            <a:ext cx="400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lgun Gothic"/>
              <a:ea typeface="Malgun Gothic"/>
              <a:cs typeface="Malgun Gothic"/>
              <a:sym typeface="Malgun Gothic"/>
            </a:endParaRPr>
          </a:p>
        </p:txBody>
      </p:sp>
      <p:sp>
        <p:nvSpPr>
          <p:cNvPr id="1817" name="Google Shape;1817;p108"/>
          <p:cNvSpPr/>
          <p:nvPr/>
        </p:nvSpPr>
        <p:spPr>
          <a:xfrm>
            <a:off x="2355250" y="1059650"/>
            <a:ext cx="3898800" cy="9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3300">
                <a:solidFill>
                  <a:srgbClr val="7030A0"/>
                </a:solidFill>
                <a:latin typeface="Do Hyeon"/>
                <a:ea typeface="Do Hyeon"/>
                <a:cs typeface="Do Hyeon"/>
                <a:sym typeface="Do Hyeon"/>
              </a:rPr>
              <a:t>만들어지는</a:t>
            </a:r>
            <a:r>
              <a:rPr lang="ko" sz="3300">
                <a:solidFill>
                  <a:schemeClr val="dk1"/>
                </a:solidFill>
                <a:latin typeface="Do Hyeon"/>
                <a:ea typeface="Do Hyeon"/>
                <a:cs typeface="Do Hyeon"/>
                <a:sym typeface="Do Hyeon"/>
              </a:rPr>
              <a:t> 배려가 아닌</a:t>
            </a:r>
            <a:r>
              <a:rPr lang="ko" sz="2500">
                <a:solidFill>
                  <a:schemeClr val="dk1"/>
                </a:solidFill>
                <a:latin typeface="Do Hyeon"/>
                <a:ea typeface="Do Hyeon"/>
                <a:cs typeface="Do Hyeon"/>
                <a:sym typeface="Do Hyeon"/>
              </a:rPr>
              <a:t> </a:t>
            </a:r>
            <a:endParaRPr sz="2500">
              <a:solidFill>
                <a:schemeClr val="dk1"/>
              </a:solidFill>
              <a:latin typeface="Do Hyeon"/>
              <a:ea typeface="Do Hyeon"/>
              <a:cs typeface="Do Hyeon"/>
              <a:sym typeface="Do Hyeon"/>
            </a:endParaRPr>
          </a:p>
        </p:txBody>
      </p:sp>
      <p:sp>
        <p:nvSpPr>
          <p:cNvPr id="1818" name="Google Shape;1818;p108"/>
          <p:cNvSpPr/>
          <p:nvPr/>
        </p:nvSpPr>
        <p:spPr>
          <a:xfrm>
            <a:off x="624300" y="1982750"/>
            <a:ext cx="7779600" cy="9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3000">
                <a:solidFill>
                  <a:srgbClr val="E83F56"/>
                </a:solidFill>
                <a:latin typeface="Do Hyeon"/>
                <a:ea typeface="Do Hyeon"/>
                <a:cs typeface="Do Hyeon"/>
                <a:sym typeface="Do Hyeon"/>
              </a:rPr>
              <a:t>마음으로부터</a:t>
            </a:r>
            <a:r>
              <a:rPr lang="ko" sz="3000">
                <a:solidFill>
                  <a:schemeClr val="dk1"/>
                </a:solidFill>
                <a:latin typeface="Do Hyeon"/>
                <a:ea typeface="Do Hyeon"/>
                <a:cs typeface="Do Hyeon"/>
                <a:sym typeface="Do Hyeon"/>
              </a:rPr>
              <a:t>의 배려가 당연한 세상이 오는 날까지</a:t>
            </a:r>
            <a:endParaRPr sz="3000">
              <a:latin typeface="Do Hyeon"/>
              <a:ea typeface="Do Hyeon"/>
              <a:cs typeface="Do Hyeon"/>
              <a:sym typeface="Do Hyeon"/>
            </a:endParaRPr>
          </a:p>
        </p:txBody>
      </p:sp>
      <p:sp>
        <p:nvSpPr>
          <p:cNvPr id="1819" name="Google Shape;1819;p108"/>
          <p:cNvSpPr/>
          <p:nvPr/>
        </p:nvSpPr>
        <p:spPr>
          <a:xfrm>
            <a:off x="2126650" y="2928200"/>
            <a:ext cx="4398600" cy="9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800">
                <a:solidFill>
                  <a:schemeClr val="dk1"/>
                </a:solidFill>
                <a:latin typeface="Do Hyeon"/>
                <a:ea typeface="Do Hyeon"/>
                <a:cs typeface="Do Hyeon"/>
                <a:sym typeface="Do Hyeon"/>
              </a:rPr>
              <a:t>불법주차</a:t>
            </a:r>
            <a:endParaRPr sz="2800">
              <a:latin typeface="Do Hyeon"/>
              <a:ea typeface="Do Hyeon"/>
              <a:cs typeface="Do Hyeon"/>
              <a:sym typeface="Do Hyeon"/>
            </a:endParaRPr>
          </a:p>
        </p:txBody>
      </p:sp>
      <p:sp>
        <p:nvSpPr>
          <p:cNvPr id="1820" name="Google Shape;1820;p108"/>
          <p:cNvSpPr/>
          <p:nvPr/>
        </p:nvSpPr>
        <p:spPr>
          <a:xfrm>
            <a:off x="2126650" y="3690650"/>
            <a:ext cx="4435800" cy="107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3300">
                <a:solidFill>
                  <a:schemeClr val="dk1"/>
                </a:solidFill>
                <a:latin typeface="Do Hyeon"/>
                <a:ea typeface="Do Hyeon"/>
                <a:cs typeface="Do Hyeon"/>
                <a:sym typeface="Do Hyeon"/>
              </a:rPr>
              <a:t>입구 </a:t>
            </a:r>
            <a:r>
              <a:rPr lang="ko" sz="5100">
                <a:solidFill>
                  <a:schemeClr val="dk1"/>
                </a:solidFill>
                <a:latin typeface="Do Hyeon"/>
                <a:ea typeface="Do Hyeon"/>
                <a:cs typeface="Do Hyeon"/>
                <a:sym typeface="Do Hyeon"/>
              </a:rPr>
              <a:t>컷</a:t>
            </a:r>
            <a:r>
              <a:rPr lang="ko" sz="3300">
                <a:solidFill>
                  <a:schemeClr val="dk1"/>
                </a:solidFill>
                <a:latin typeface="Do Hyeon"/>
                <a:ea typeface="Do Hyeon"/>
                <a:cs typeface="Do Hyeon"/>
                <a:sym typeface="Do Hyeon"/>
              </a:rPr>
              <a:t>!</a:t>
            </a:r>
            <a:endParaRPr sz="3300">
              <a:latin typeface="Do Hyeon"/>
              <a:ea typeface="Do Hyeon"/>
              <a:cs typeface="Do Hyeon"/>
              <a:sym typeface="Do Hye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7"/>
                                        </p:tgtEl>
                                        <p:attrNameLst>
                                          <p:attrName>style.visibility</p:attrName>
                                        </p:attrNameLst>
                                      </p:cBhvr>
                                      <p:to>
                                        <p:strVal val="visible"/>
                                      </p:to>
                                    </p:set>
                                    <p:animEffect transition="in" filter="fade">
                                      <p:cBhvr>
                                        <p:cTn id="7" dur="1000"/>
                                        <p:tgtEl>
                                          <p:spTgt spid="1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8"/>
                                        </p:tgtEl>
                                        <p:attrNameLst>
                                          <p:attrName>style.visibility</p:attrName>
                                        </p:attrNameLst>
                                      </p:cBhvr>
                                      <p:to>
                                        <p:strVal val="visible"/>
                                      </p:to>
                                    </p:set>
                                    <p:animEffect transition="in" filter="fade">
                                      <p:cBhvr>
                                        <p:cTn id="12" dur="1000"/>
                                        <p:tgtEl>
                                          <p:spTgt spid="1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9"/>
                                        </p:tgtEl>
                                        <p:attrNameLst>
                                          <p:attrName>style.visibility</p:attrName>
                                        </p:attrNameLst>
                                      </p:cBhvr>
                                      <p:to>
                                        <p:strVal val="visible"/>
                                      </p:to>
                                    </p:set>
                                    <p:animEffect transition="in" filter="fade">
                                      <p:cBhvr>
                                        <p:cTn id="17" dur="1000"/>
                                        <p:tgtEl>
                                          <p:spTgt spid="18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20"/>
                                        </p:tgtEl>
                                        <p:attrNameLst>
                                          <p:attrName>style.visibility</p:attrName>
                                        </p:attrNameLst>
                                      </p:cBhvr>
                                      <p:to>
                                        <p:strVal val="visible"/>
                                      </p:to>
                                    </p:set>
                                    <p:animEffect transition="in" filter="fade">
                                      <p:cBhvr>
                                        <p:cTn id="22" dur="1000"/>
                                        <p:tgtEl>
                                          <p:spTgt spid="1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10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augmentation 및 다양한 데이터셋 구성</a:t>
            </a:r>
            <a:endParaRPr/>
          </a:p>
        </p:txBody>
      </p:sp>
      <p:sp>
        <p:nvSpPr>
          <p:cNvPr id="1826" name="Google Shape;1826;p109"/>
          <p:cNvSpPr txBox="1"/>
          <p:nvPr/>
        </p:nvSpPr>
        <p:spPr>
          <a:xfrm>
            <a:off x="567300" y="1000863"/>
            <a:ext cx="3483900" cy="44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722">
                <a:solidFill>
                  <a:schemeClr val="dk1"/>
                </a:solidFill>
              </a:rPr>
              <a:t>이미지 변형 유형별 비교</a:t>
            </a:r>
            <a:endParaRPr sz="1100"/>
          </a:p>
        </p:txBody>
      </p:sp>
      <p:sp>
        <p:nvSpPr>
          <p:cNvPr id="1827" name="Google Shape;1827;p109"/>
          <p:cNvSpPr txBox="1"/>
          <p:nvPr/>
        </p:nvSpPr>
        <p:spPr>
          <a:xfrm>
            <a:off x="935550" y="1431500"/>
            <a:ext cx="3000000" cy="37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222">
                <a:solidFill>
                  <a:schemeClr val="dk1"/>
                </a:solidFill>
              </a:rPr>
              <a:t>mAP 0.5:0.95</a:t>
            </a:r>
            <a:endParaRPr sz="600">
              <a:solidFill>
                <a:schemeClr val="dk1"/>
              </a:solidFill>
            </a:endParaRPr>
          </a:p>
        </p:txBody>
      </p:sp>
      <p:sp>
        <p:nvSpPr>
          <p:cNvPr id="1828" name="Google Shape;1828;p109"/>
          <p:cNvSpPr txBox="1"/>
          <p:nvPr/>
        </p:nvSpPr>
        <p:spPr>
          <a:xfrm>
            <a:off x="4959825" y="1002525"/>
            <a:ext cx="4154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700">
                <a:solidFill>
                  <a:schemeClr val="dk1"/>
                </a:solidFill>
              </a:rPr>
              <a:t>학습 데이터 사이즈별 비교</a:t>
            </a:r>
            <a:endParaRPr sz="1700"/>
          </a:p>
        </p:txBody>
      </p:sp>
      <p:pic>
        <p:nvPicPr>
          <p:cNvPr id="1829" name="Google Shape;1829;p109"/>
          <p:cNvPicPr preferRelativeResize="0"/>
          <p:nvPr/>
        </p:nvPicPr>
        <p:blipFill>
          <a:blip r:embed="rId3">
            <a:alphaModFix/>
          </a:blip>
          <a:stretch>
            <a:fillRect/>
          </a:stretch>
        </p:blipFill>
        <p:spPr>
          <a:xfrm>
            <a:off x="4814825" y="1804400"/>
            <a:ext cx="4024376" cy="2790450"/>
          </a:xfrm>
          <a:prstGeom prst="rect">
            <a:avLst/>
          </a:prstGeom>
          <a:noFill/>
          <a:ln>
            <a:noFill/>
          </a:ln>
        </p:spPr>
      </p:pic>
      <p:sp>
        <p:nvSpPr>
          <p:cNvPr id="1830" name="Google Shape;1830;p109"/>
          <p:cNvSpPr txBox="1"/>
          <p:nvPr/>
        </p:nvSpPr>
        <p:spPr>
          <a:xfrm>
            <a:off x="5327000" y="1431500"/>
            <a:ext cx="3000000" cy="37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222">
                <a:solidFill>
                  <a:schemeClr val="dk1"/>
                </a:solidFill>
              </a:rPr>
              <a:t>mAP 0.5:0.95</a:t>
            </a:r>
            <a:endParaRPr sz="600">
              <a:solidFill>
                <a:schemeClr val="dk1"/>
              </a:solidFill>
            </a:endParaRPr>
          </a:p>
        </p:txBody>
      </p:sp>
      <p:pic>
        <p:nvPicPr>
          <p:cNvPr id="1831" name="Google Shape;1831;p109"/>
          <p:cNvPicPr preferRelativeResize="0"/>
          <p:nvPr/>
        </p:nvPicPr>
        <p:blipFill>
          <a:blip r:embed="rId4">
            <a:alphaModFix/>
          </a:blip>
          <a:stretch>
            <a:fillRect/>
          </a:stretch>
        </p:blipFill>
        <p:spPr>
          <a:xfrm>
            <a:off x="358350" y="1810247"/>
            <a:ext cx="4154400" cy="278460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110"/>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Object detection 모델 선정 </a:t>
            </a:r>
            <a:endParaRPr/>
          </a:p>
        </p:txBody>
      </p:sp>
      <p:pic>
        <p:nvPicPr>
          <p:cNvPr id="1837" name="Google Shape;1837;p110"/>
          <p:cNvPicPr preferRelativeResize="0"/>
          <p:nvPr/>
        </p:nvPicPr>
        <p:blipFill>
          <a:blip r:embed="rId3">
            <a:alphaModFix/>
          </a:blip>
          <a:stretch>
            <a:fillRect/>
          </a:stretch>
        </p:blipFill>
        <p:spPr>
          <a:xfrm>
            <a:off x="4676028" y="1110237"/>
            <a:ext cx="4156273" cy="3103089"/>
          </a:xfrm>
          <a:prstGeom prst="rect">
            <a:avLst/>
          </a:prstGeom>
          <a:noFill/>
          <a:ln>
            <a:noFill/>
          </a:ln>
        </p:spPr>
      </p:pic>
      <p:pic>
        <p:nvPicPr>
          <p:cNvPr id="1838" name="Google Shape;1838;p110"/>
          <p:cNvPicPr preferRelativeResize="0"/>
          <p:nvPr/>
        </p:nvPicPr>
        <p:blipFill>
          <a:blip r:embed="rId4">
            <a:alphaModFix/>
          </a:blip>
          <a:stretch>
            <a:fillRect/>
          </a:stretch>
        </p:blipFill>
        <p:spPr>
          <a:xfrm>
            <a:off x="311700" y="1017725"/>
            <a:ext cx="4308343" cy="3420175"/>
          </a:xfrm>
          <a:prstGeom prst="rect">
            <a:avLst/>
          </a:prstGeom>
          <a:noFill/>
          <a:ln>
            <a:noFill/>
          </a:ln>
        </p:spPr>
      </p:pic>
      <p:sp>
        <p:nvSpPr>
          <p:cNvPr id="1839" name="Google Shape;1839;p110"/>
          <p:cNvSpPr txBox="1"/>
          <p:nvPr/>
        </p:nvSpPr>
        <p:spPr>
          <a:xfrm>
            <a:off x="581100" y="4320550"/>
            <a:ext cx="7981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ko"/>
              <a:t>mAP 0.5 에서 모델 사이즈(x,l) 보다는 데이터셋의 구성에 영향을 받음</a:t>
            </a:r>
            <a:endParaRPr/>
          </a:p>
          <a:p>
            <a:pPr marL="457200" lvl="0" indent="-317500" algn="l" rtl="0">
              <a:spcBef>
                <a:spcPts val="0"/>
              </a:spcBef>
              <a:spcAft>
                <a:spcPts val="0"/>
              </a:spcAft>
              <a:buSzPts val="1400"/>
              <a:buChar char="-"/>
            </a:pPr>
            <a:r>
              <a:rPr lang="ko"/>
              <a:t>mAP 0.5:0.95 에서 전반적으로 mAP 값이 유사하나 yolov5x  모델이 근소하게 더 높음 확인</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111"/>
          <p:cNvSpPr txBox="1">
            <a:spLocks noGrp="1"/>
          </p:cNvSpPr>
          <p:nvPr>
            <p:ph type="title"/>
          </p:nvPr>
        </p:nvSpPr>
        <p:spPr>
          <a:xfrm>
            <a:off x="311700" y="12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0fold - best_epoch-189 (train, loss)</a:t>
            </a:r>
            <a:endParaRPr/>
          </a:p>
        </p:txBody>
      </p:sp>
      <p:sp>
        <p:nvSpPr>
          <p:cNvPr id="1845" name="Google Shape;1845;p111"/>
          <p:cNvSpPr txBox="1">
            <a:spLocks noGrp="1"/>
          </p:cNvSpPr>
          <p:nvPr>
            <p:ph type="title"/>
          </p:nvPr>
        </p:nvSpPr>
        <p:spPr>
          <a:xfrm>
            <a:off x="262075" y="2466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1fold - best_epoch-145 (train, loss)</a:t>
            </a:r>
            <a:endParaRPr/>
          </a:p>
        </p:txBody>
      </p:sp>
      <p:pic>
        <p:nvPicPr>
          <p:cNvPr id="1846" name="Google Shape;1846;p111"/>
          <p:cNvPicPr preferRelativeResize="0"/>
          <p:nvPr/>
        </p:nvPicPr>
        <p:blipFill>
          <a:blip r:embed="rId3">
            <a:alphaModFix/>
          </a:blip>
          <a:stretch>
            <a:fillRect/>
          </a:stretch>
        </p:blipFill>
        <p:spPr>
          <a:xfrm>
            <a:off x="311700" y="695100"/>
            <a:ext cx="2855945" cy="1799450"/>
          </a:xfrm>
          <a:prstGeom prst="rect">
            <a:avLst/>
          </a:prstGeom>
          <a:noFill/>
          <a:ln>
            <a:noFill/>
          </a:ln>
        </p:spPr>
      </p:pic>
      <p:pic>
        <p:nvPicPr>
          <p:cNvPr id="1847" name="Google Shape;1847;p111"/>
          <p:cNvPicPr preferRelativeResize="0"/>
          <p:nvPr/>
        </p:nvPicPr>
        <p:blipFill>
          <a:blip r:embed="rId4">
            <a:alphaModFix/>
          </a:blip>
          <a:stretch>
            <a:fillRect/>
          </a:stretch>
        </p:blipFill>
        <p:spPr>
          <a:xfrm>
            <a:off x="3326250" y="695100"/>
            <a:ext cx="2712807" cy="1799450"/>
          </a:xfrm>
          <a:prstGeom prst="rect">
            <a:avLst/>
          </a:prstGeom>
          <a:noFill/>
          <a:ln>
            <a:noFill/>
          </a:ln>
        </p:spPr>
      </p:pic>
      <p:pic>
        <p:nvPicPr>
          <p:cNvPr id="1848" name="Google Shape;1848;p111"/>
          <p:cNvPicPr preferRelativeResize="0"/>
          <p:nvPr/>
        </p:nvPicPr>
        <p:blipFill>
          <a:blip r:embed="rId5">
            <a:alphaModFix/>
          </a:blip>
          <a:stretch>
            <a:fillRect/>
          </a:stretch>
        </p:blipFill>
        <p:spPr>
          <a:xfrm>
            <a:off x="381000" y="3191650"/>
            <a:ext cx="2712800" cy="1737778"/>
          </a:xfrm>
          <a:prstGeom prst="rect">
            <a:avLst/>
          </a:prstGeom>
          <a:noFill/>
          <a:ln>
            <a:noFill/>
          </a:ln>
        </p:spPr>
      </p:pic>
      <p:pic>
        <p:nvPicPr>
          <p:cNvPr id="1849" name="Google Shape;1849;p111"/>
          <p:cNvPicPr preferRelativeResize="0"/>
          <p:nvPr/>
        </p:nvPicPr>
        <p:blipFill>
          <a:blip r:embed="rId6">
            <a:alphaModFix/>
          </a:blip>
          <a:stretch>
            <a:fillRect/>
          </a:stretch>
        </p:blipFill>
        <p:spPr>
          <a:xfrm>
            <a:off x="3342465" y="3191650"/>
            <a:ext cx="2654361" cy="1799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12"/>
          <p:cNvSpPr txBox="1">
            <a:spLocks noGrp="1"/>
          </p:cNvSpPr>
          <p:nvPr>
            <p:ph type="title"/>
          </p:nvPr>
        </p:nvSpPr>
        <p:spPr>
          <a:xfrm>
            <a:off x="311700" y="100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2fold - best_epoch-34 (train, loss)</a:t>
            </a:r>
            <a:endParaRPr/>
          </a:p>
        </p:txBody>
      </p:sp>
      <p:sp>
        <p:nvSpPr>
          <p:cNvPr id="1855" name="Google Shape;1855;p112"/>
          <p:cNvSpPr txBox="1">
            <a:spLocks noGrp="1"/>
          </p:cNvSpPr>
          <p:nvPr>
            <p:ph type="title"/>
          </p:nvPr>
        </p:nvSpPr>
        <p:spPr>
          <a:xfrm>
            <a:off x="311700" y="2434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3fold - best_epoch-84 (train, loss)</a:t>
            </a:r>
            <a:endParaRPr/>
          </a:p>
        </p:txBody>
      </p:sp>
      <p:pic>
        <p:nvPicPr>
          <p:cNvPr id="1856" name="Google Shape;1856;p112"/>
          <p:cNvPicPr preferRelativeResize="0"/>
          <p:nvPr/>
        </p:nvPicPr>
        <p:blipFill>
          <a:blip r:embed="rId3">
            <a:alphaModFix/>
          </a:blip>
          <a:stretch>
            <a:fillRect/>
          </a:stretch>
        </p:blipFill>
        <p:spPr>
          <a:xfrm>
            <a:off x="249575" y="672700"/>
            <a:ext cx="2828069" cy="1831175"/>
          </a:xfrm>
          <a:prstGeom prst="rect">
            <a:avLst/>
          </a:prstGeom>
          <a:noFill/>
          <a:ln>
            <a:noFill/>
          </a:ln>
        </p:spPr>
      </p:pic>
      <p:pic>
        <p:nvPicPr>
          <p:cNvPr id="1857" name="Google Shape;1857;p112"/>
          <p:cNvPicPr preferRelativeResize="0"/>
          <p:nvPr/>
        </p:nvPicPr>
        <p:blipFill>
          <a:blip r:embed="rId4">
            <a:alphaModFix/>
          </a:blip>
          <a:stretch>
            <a:fillRect/>
          </a:stretch>
        </p:blipFill>
        <p:spPr>
          <a:xfrm>
            <a:off x="3393975" y="672700"/>
            <a:ext cx="2837622" cy="1831175"/>
          </a:xfrm>
          <a:prstGeom prst="rect">
            <a:avLst/>
          </a:prstGeom>
          <a:noFill/>
          <a:ln>
            <a:noFill/>
          </a:ln>
        </p:spPr>
      </p:pic>
      <p:pic>
        <p:nvPicPr>
          <p:cNvPr id="1858" name="Google Shape;1858;p112"/>
          <p:cNvPicPr preferRelativeResize="0"/>
          <p:nvPr/>
        </p:nvPicPr>
        <p:blipFill>
          <a:blip r:embed="rId5">
            <a:alphaModFix/>
          </a:blip>
          <a:stretch>
            <a:fillRect/>
          </a:stretch>
        </p:blipFill>
        <p:spPr>
          <a:xfrm>
            <a:off x="152400" y="3159925"/>
            <a:ext cx="2904622" cy="1831175"/>
          </a:xfrm>
          <a:prstGeom prst="rect">
            <a:avLst/>
          </a:prstGeom>
          <a:noFill/>
          <a:ln>
            <a:noFill/>
          </a:ln>
        </p:spPr>
      </p:pic>
      <p:pic>
        <p:nvPicPr>
          <p:cNvPr id="1859" name="Google Shape;1859;p112"/>
          <p:cNvPicPr preferRelativeResize="0"/>
          <p:nvPr/>
        </p:nvPicPr>
        <p:blipFill>
          <a:blip r:embed="rId6">
            <a:alphaModFix/>
          </a:blip>
          <a:stretch>
            <a:fillRect/>
          </a:stretch>
        </p:blipFill>
        <p:spPr>
          <a:xfrm>
            <a:off x="3209422" y="3159925"/>
            <a:ext cx="2841478" cy="1831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13"/>
          <p:cNvSpPr txBox="1">
            <a:spLocks noGrp="1"/>
          </p:cNvSpPr>
          <p:nvPr>
            <p:ph type="title"/>
          </p:nvPr>
        </p:nvSpPr>
        <p:spPr>
          <a:xfrm>
            <a:off x="311700" y="100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4fold - best_epoch-195 (train, loss)  </a:t>
            </a:r>
            <a:endParaRPr/>
          </a:p>
        </p:txBody>
      </p:sp>
      <p:pic>
        <p:nvPicPr>
          <p:cNvPr id="1865" name="Google Shape;1865;p113"/>
          <p:cNvPicPr preferRelativeResize="0"/>
          <p:nvPr/>
        </p:nvPicPr>
        <p:blipFill>
          <a:blip r:embed="rId3">
            <a:alphaModFix/>
          </a:blip>
          <a:stretch>
            <a:fillRect/>
          </a:stretch>
        </p:blipFill>
        <p:spPr>
          <a:xfrm>
            <a:off x="152400" y="825100"/>
            <a:ext cx="3838575" cy="2457450"/>
          </a:xfrm>
          <a:prstGeom prst="rect">
            <a:avLst/>
          </a:prstGeom>
          <a:noFill/>
          <a:ln>
            <a:noFill/>
          </a:ln>
        </p:spPr>
      </p:pic>
      <p:pic>
        <p:nvPicPr>
          <p:cNvPr id="1866" name="Google Shape;1866;p113"/>
          <p:cNvPicPr preferRelativeResize="0"/>
          <p:nvPr/>
        </p:nvPicPr>
        <p:blipFill>
          <a:blip r:embed="rId4">
            <a:alphaModFix/>
          </a:blip>
          <a:stretch>
            <a:fillRect/>
          </a:stretch>
        </p:blipFill>
        <p:spPr>
          <a:xfrm>
            <a:off x="4143375" y="825100"/>
            <a:ext cx="3876675" cy="2505075"/>
          </a:xfrm>
          <a:prstGeom prst="rect">
            <a:avLst/>
          </a:prstGeom>
          <a:noFill/>
          <a:ln>
            <a:noFill/>
          </a:ln>
        </p:spPr>
      </p:pic>
      <p:sp>
        <p:nvSpPr>
          <p:cNvPr id="1867" name="Google Shape;1867;p113"/>
          <p:cNvSpPr txBox="1"/>
          <p:nvPr/>
        </p:nvSpPr>
        <p:spPr>
          <a:xfrm>
            <a:off x="1565750" y="3991050"/>
            <a:ext cx="426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114"/>
          <p:cNvSpPr txBox="1">
            <a:spLocks noGrp="1"/>
          </p:cNvSpPr>
          <p:nvPr>
            <p:ph type="title"/>
          </p:nvPr>
        </p:nvSpPr>
        <p:spPr>
          <a:xfrm>
            <a:off x="311700" y="100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epoch 100     </a:t>
            </a:r>
            <a:r>
              <a:rPr lang="ko" sz="1400"/>
              <a:t>activation함수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epoch 200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epoch 300</a:t>
            </a:r>
            <a:endParaRPr/>
          </a:p>
        </p:txBody>
      </p:sp>
      <p:pic>
        <p:nvPicPr>
          <p:cNvPr id="1873" name="Google Shape;1873;p114"/>
          <p:cNvPicPr preferRelativeResize="0"/>
          <p:nvPr/>
        </p:nvPicPr>
        <p:blipFill>
          <a:blip r:embed="rId3">
            <a:alphaModFix/>
          </a:blip>
          <a:stretch>
            <a:fillRect/>
          </a:stretch>
        </p:blipFill>
        <p:spPr>
          <a:xfrm>
            <a:off x="471700" y="630725"/>
            <a:ext cx="1715376" cy="1014350"/>
          </a:xfrm>
          <a:prstGeom prst="rect">
            <a:avLst/>
          </a:prstGeom>
          <a:noFill/>
          <a:ln>
            <a:noFill/>
          </a:ln>
        </p:spPr>
      </p:pic>
      <p:pic>
        <p:nvPicPr>
          <p:cNvPr id="1874" name="Google Shape;1874;p114"/>
          <p:cNvPicPr preferRelativeResize="0"/>
          <p:nvPr/>
        </p:nvPicPr>
        <p:blipFill>
          <a:blip r:embed="rId4">
            <a:alphaModFix/>
          </a:blip>
          <a:stretch>
            <a:fillRect/>
          </a:stretch>
        </p:blipFill>
        <p:spPr>
          <a:xfrm>
            <a:off x="2144550" y="402275"/>
            <a:ext cx="1885475" cy="1242800"/>
          </a:xfrm>
          <a:prstGeom prst="rect">
            <a:avLst/>
          </a:prstGeom>
          <a:noFill/>
          <a:ln>
            <a:noFill/>
          </a:ln>
        </p:spPr>
      </p:pic>
      <p:pic>
        <p:nvPicPr>
          <p:cNvPr id="1875" name="Google Shape;1875;p114"/>
          <p:cNvPicPr preferRelativeResize="0"/>
          <p:nvPr/>
        </p:nvPicPr>
        <p:blipFill>
          <a:blip r:embed="rId5">
            <a:alphaModFix/>
          </a:blip>
          <a:stretch>
            <a:fillRect/>
          </a:stretch>
        </p:blipFill>
        <p:spPr>
          <a:xfrm>
            <a:off x="437000" y="2186200"/>
            <a:ext cx="1527264" cy="1014350"/>
          </a:xfrm>
          <a:prstGeom prst="rect">
            <a:avLst/>
          </a:prstGeom>
          <a:noFill/>
          <a:ln>
            <a:noFill/>
          </a:ln>
        </p:spPr>
      </p:pic>
      <p:pic>
        <p:nvPicPr>
          <p:cNvPr id="1876" name="Google Shape;1876;p114"/>
          <p:cNvPicPr preferRelativeResize="0"/>
          <p:nvPr/>
        </p:nvPicPr>
        <p:blipFill>
          <a:blip r:embed="rId6">
            <a:alphaModFix/>
          </a:blip>
          <a:stretch>
            <a:fillRect/>
          </a:stretch>
        </p:blipFill>
        <p:spPr>
          <a:xfrm>
            <a:off x="2109718" y="2186200"/>
            <a:ext cx="1410450" cy="895750"/>
          </a:xfrm>
          <a:prstGeom prst="rect">
            <a:avLst/>
          </a:prstGeom>
          <a:noFill/>
          <a:ln>
            <a:noFill/>
          </a:ln>
        </p:spPr>
      </p:pic>
      <p:pic>
        <p:nvPicPr>
          <p:cNvPr id="1877" name="Google Shape;1877;p114"/>
          <p:cNvPicPr preferRelativeResize="0"/>
          <p:nvPr/>
        </p:nvPicPr>
        <p:blipFill>
          <a:blip r:embed="rId7">
            <a:alphaModFix/>
          </a:blip>
          <a:stretch>
            <a:fillRect/>
          </a:stretch>
        </p:blipFill>
        <p:spPr>
          <a:xfrm>
            <a:off x="311691" y="3741675"/>
            <a:ext cx="1816885" cy="1167050"/>
          </a:xfrm>
          <a:prstGeom prst="rect">
            <a:avLst/>
          </a:prstGeom>
          <a:noFill/>
          <a:ln>
            <a:noFill/>
          </a:ln>
        </p:spPr>
      </p:pic>
      <p:pic>
        <p:nvPicPr>
          <p:cNvPr id="1878" name="Google Shape;1878;p114"/>
          <p:cNvPicPr preferRelativeResize="0"/>
          <p:nvPr/>
        </p:nvPicPr>
        <p:blipFill>
          <a:blip r:embed="rId8">
            <a:alphaModFix/>
          </a:blip>
          <a:stretch>
            <a:fillRect/>
          </a:stretch>
        </p:blipFill>
        <p:spPr>
          <a:xfrm>
            <a:off x="2229600" y="3782957"/>
            <a:ext cx="1715375" cy="108448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15"/>
          <p:cNvSpPr txBox="1">
            <a:spLocks noGrp="1"/>
          </p:cNvSpPr>
          <p:nvPr>
            <p:ph type="title"/>
          </p:nvPr>
        </p:nvSpPr>
        <p:spPr>
          <a:xfrm>
            <a:off x="311700" y="11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ko" sz="2120"/>
              <a:t>카카오 음성 API TTS(Text to Speak) – postman </a:t>
            </a:r>
            <a:endParaRPr sz="2120"/>
          </a:p>
        </p:txBody>
      </p:sp>
      <p:sp>
        <p:nvSpPr>
          <p:cNvPr id="1884" name="Google Shape;1884;p115"/>
          <p:cNvSpPr txBox="1">
            <a:spLocks noGrp="1"/>
          </p:cNvSpPr>
          <p:nvPr>
            <p:ph type="title"/>
          </p:nvPr>
        </p:nvSpPr>
        <p:spPr>
          <a:xfrm>
            <a:off x="397425" y="606950"/>
            <a:ext cx="8434800" cy="374100"/>
          </a:xfrm>
          <a:prstGeom prst="rect">
            <a:avLst/>
          </a:prstGeom>
        </p:spPr>
        <p:txBody>
          <a:bodyPr spcFirstLastPara="1" wrap="square" lIns="91425" tIns="91425" rIns="91425" bIns="91425" anchor="t" anchorCtr="0">
            <a:normAutofit fontScale="90000"/>
          </a:bodyPr>
          <a:lstStyle/>
          <a:p>
            <a:pPr marL="457200" lvl="0" indent="-309753" algn="l" rtl="0">
              <a:spcBef>
                <a:spcPts val="0"/>
              </a:spcBef>
              <a:spcAft>
                <a:spcPts val="0"/>
              </a:spcAft>
              <a:buSzPct val="100000"/>
              <a:buChar char="-"/>
            </a:pPr>
            <a:r>
              <a:rPr lang="ko" sz="1420"/>
              <a:t>host</a:t>
            </a:r>
            <a:endParaRPr sz="1420"/>
          </a:p>
        </p:txBody>
      </p:sp>
      <p:pic>
        <p:nvPicPr>
          <p:cNvPr id="1885" name="Google Shape;1885;p115"/>
          <p:cNvPicPr preferRelativeResize="0"/>
          <p:nvPr/>
        </p:nvPicPr>
        <p:blipFill>
          <a:blip r:embed="rId3">
            <a:alphaModFix/>
          </a:blip>
          <a:stretch>
            <a:fillRect/>
          </a:stretch>
        </p:blipFill>
        <p:spPr>
          <a:xfrm>
            <a:off x="397425" y="981050"/>
            <a:ext cx="8839198" cy="393330"/>
          </a:xfrm>
          <a:prstGeom prst="rect">
            <a:avLst/>
          </a:prstGeom>
          <a:noFill/>
          <a:ln>
            <a:noFill/>
          </a:ln>
        </p:spPr>
      </p:pic>
      <p:sp>
        <p:nvSpPr>
          <p:cNvPr id="1886" name="Google Shape;1886;p115"/>
          <p:cNvSpPr txBox="1">
            <a:spLocks noGrp="1"/>
          </p:cNvSpPr>
          <p:nvPr>
            <p:ph type="title"/>
          </p:nvPr>
        </p:nvSpPr>
        <p:spPr>
          <a:xfrm>
            <a:off x="354600" y="1671075"/>
            <a:ext cx="8434800" cy="374100"/>
          </a:xfrm>
          <a:prstGeom prst="rect">
            <a:avLst/>
          </a:prstGeom>
        </p:spPr>
        <p:txBody>
          <a:bodyPr spcFirstLastPara="1" wrap="square" lIns="91425" tIns="91425" rIns="91425" bIns="91425" anchor="t" anchorCtr="0">
            <a:normAutofit fontScale="90000"/>
          </a:bodyPr>
          <a:lstStyle/>
          <a:p>
            <a:pPr marL="457200" lvl="0" indent="-309753" algn="l" rtl="0">
              <a:spcBef>
                <a:spcPts val="0"/>
              </a:spcBef>
              <a:spcAft>
                <a:spcPts val="0"/>
              </a:spcAft>
              <a:buSzPct val="100000"/>
              <a:buChar char="-"/>
            </a:pPr>
            <a:r>
              <a:rPr lang="ko" sz="1420"/>
              <a:t>body</a:t>
            </a:r>
            <a:endParaRPr sz="1420"/>
          </a:p>
        </p:txBody>
      </p:sp>
      <p:pic>
        <p:nvPicPr>
          <p:cNvPr id="1887" name="Google Shape;1887;p115"/>
          <p:cNvPicPr preferRelativeResize="0"/>
          <p:nvPr/>
        </p:nvPicPr>
        <p:blipFill>
          <a:blip r:embed="rId4">
            <a:alphaModFix/>
          </a:blip>
          <a:stretch>
            <a:fillRect/>
          </a:stretch>
        </p:blipFill>
        <p:spPr>
          <a:xfrm>
            <a:off x="397425" y="2135025"/>
            <a:ext cx="8187475" cy="2620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16"/>
          <p:cNvSpPr txBox="1">
            <a:spLocks noGrp="1"/>
          </p:cNvSpPr>
          <p:nvPr>
            <p:ph type="title"/>
          </p:nvPr>
        </p:nvSpPr>
        <p:spPr>
          <a:xfrm>
            <a:off x="311700" y="111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ko" sz="2120"/>
              <a:t>RGB led</a:t>
            </a:r>
            <a:endParaRPr sz="2120"/>
          </a:p>
        </p:txBody>
      </p:sp>
      <p:pic>
        <p:nvPicPr>
          <p:cNvPr id="1893" name="Google Shape;1893;p116"/>
          <p:cNvPicPr preferRelativeResize="0"/>
          <p:nvPr/>
        </p:nvPicPr>
        <p:blipFill>
          <a:blip r:embed="rId3">
            <a:alphaModFix/>
          </a:blip>
          <a:stretch>
            <a:fillRect/>
          </a:stretch>
        </p:blipFill>
        <p:spPr>
          <a:xfrm>
            <a:off x="466725" y="684350"/>
            <a:ext cx="2776551" cy="4154349"/>
          </a:xfrm>
          <a:prstGeom prst="rect">
            <a:avLst/>
          </a:prstGeom>
          <a:noFill/>
          <a:ln>
            <a:noFill/>
          </a:ln>
        </p:spPr>
      </p:pic>
      <p:pic>
        <p:nvPicPr>
          <p:cNvPr id="1894" name="Google Shape;1894;p116"/>
          <p:cNvPicPr preferRelativeResize="0"/>
          <p:nvPr/>
        </p:nvPicPr>
        <p:blipFill>
          <a:blip r:embed="rId4">
            <a:alphaModFix/>
          </a:blip>
          <a:stretch>
            <a:fillRect/>
          </a:stretch>
        </p:blipFill>
        <p:spPr>
          <a:xfrm>
            <a:off x="3814775" y="999475"/>
            <a:ext cx="4967275" cy="35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4"/>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285" name="Google Shape;285;p54"/>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286" name="Google Shape;286;p54"/>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287" name="Google Shape;287;p54"/>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288" name="Google Shape;288;p54"/>
          <p:cNvSpPr/>
          <p:nvPr/>
        </p:nvSpPr>
        <p:spPr>
          <a:xfrm>
            <a:off x="6525194"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289" name="Google Shape;289;p54"/>
          <p:cNvSpPr/>
          <p:nvPr/>
        </p:nvSpPr>
        <p:spPr>
          <a:xfrm>
            <a:off x="779831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290" name="Google Shape;290;p54"/>
          <p:cNvSpPr/>
          <p:nvPr/>
        </p:nvSpPr>
        <p:spPr>
          <a:xfrm>
            <a:off x="159584" y="177763"/>
            <a:ext cx="8857869" cy="4809744"/>
          </a:xfrm>
          <a:custGeom>
            <a:avLst/>
            <a:gdLst/>
            <a:ahLst/>
            <a:cxnLst/>
            <a:rect l="l" t="t" r="r" b="b"/>
            <a:pathLst>
              <a:path w="11810492" h="6412992" extrusionOk="0">
                <a:moveTo>
                  <a:pt x="1805856" y="0"/>
                </a:moveTo>
                <a:lnTo>
                  <a:pt x="3214653" y="0"/>
                </a:lnTo>
                <a:cubicBezTo>
                  <a:pt x="3274499" y="0"/>
                  <a:pt x="3323013" y="48514"/>
                  <a:pt x="3323013" y="108360"/>
                </a:cubicBezTo>
                <a:lnTo>
                  <a:pt x="3323013"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697496" y="444246"/>
                </a:lnTo>
                <a:lnTo>
                  <a:pt x="1697496" y="108360"/>
                </a:lnTo>
                <a:cubicBezTo>
                  <a:pt x="1697496" y="48514"/>
                  <a:pt x="1746010" y="0"/>
                  <a:pt x="1805856"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cxnSp>
        <p:nvCxnSpPr>
          <p:cNvPr id="291" name="Google Shape;291;p54"/>
          <p:cNvCxnSpPr/>
          <p:nvPr/>
        </p:nvCxnSpPr>
        <p:spPr>
          <a:xfrm>
            <a:off x="2414143" y="974121"/>
            <a:ext cx="861900" cy="0"/>
          </a:xfrm>
          <a:prstGeom prst="straightConnector1">
            <a:avLst/>
          </a:prstGeom>
          <a:noFill/>
          <a:ln w="25400" cap="flat" cmpd="sng">
            <a:solidFill>
              <a:schemeClr val="dk2"/>
            </a:solidFill>
            <a:prstDash val="solid"/>
            <a:miter lim="800000"/>
            <a:headEnd type="none" w="sm" len="sm"/>
            <a:tailEnd type="none" w="sm" len="sm"/>
          </a:ln>
        </p:spPr>
      </p:cxnSp>
      <p:sp>
        <p:nvSpPr>
          <p:cNvPr id="292" name="Google Shape;292;p54"/>
          <p:cNvSpPr txBox="1"/>
          <p:nvPr/>
        </p:nvSpPr>
        <p:spPr>
          <a:xfrm>
            <a:off x="1498622"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프로젝트 배경</a:t>
            </a:r>
            <a:endParaRPr sz="1100" b="1" i="0" u="none" strike="noStrike" cap="none">
              <a:solidFill>
                <a:srgbClr val="44546A"/>
              </a:solidFill>
              <a:latin typeface="Noto Sans KR"/>
              <a:ea typeface="Noto Sans KR"/>
              <a:cs typeface="Noto Sans KR"/>
              <a:sym typeface="Noto Sans KR"/>
            </a:endParaRPr>
          </a:p>
        </p:txBody>
      </p:sp>
      <p:sp>
        <p:nvSpPr>
          <p:cNvPr id="293" name="Google Shape;293;p54"/>
          <p:cNvSpPr/>
          <p:nvPr/>
        </p:nvSpPr>
        <p:spPr>
          <a:xfrm>
            <a:off x="2211222" y="979199"/>
            <a:ext cx="5164500" cy="38580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4" name="Google Shape;294;p54"/>
          <p:cNvSpPr/>
          <p:nvPr/>
        </p:nvSpPr>
        <p:spPr>
          <a:xfrm>
            <a:off x="6249096" y="979200"/>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5" name="Google Shape;295;p54"/>
          <p:cNvSpPr/>
          <p:nvPr/>
        </p:nvSpPr>
        <p:spPr>
          <a:xfrm>
            <a:off x="5122638" y="979199"/>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6" name="Google Shape;296;p54"/>
          <p:cNvSpPr/>
          <p:nvPr/>
        </p:nvSpPr>
        <p:spPr>
          <a:xfrm>
            <a:off x="3997879" y="979199"/>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7" name="Google Shape;297;p54"/>
          <p:cNvSpPr/>
          <p:nvPr/>
        </p:nvSpPr>
        <p:spPr>
          <a:xfrm>
            <a:off x="6249096" y="3413923"/>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8" name="Google Shape;298;p54"/>
          <p:cNvSpPr/>
          <p:nvPr/>
        </p:nvSpPr>
        <p:spPr>
          <a:xfrm>
            <a:off x="5122638" y="3413923"/>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sp>
        <p:nvSpPr>
          <p:cNvPr id="299" name="Google Shape;299;p54"/>
          <p:cNvSpPr/>
          <p:nvPr/>
        </p:nvSpPr>
        <p:spPr>
          <a:xfrm>
            <a:off x="3997879" y="3413923"/>
            <a:ext cx="1122900" cy="1422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Malgun Gothic"/>
              <a:ea typeface="Malgun Gothic"/>
              <a:cs typeface="Malgun Gothic"/>
              <a:sym typeface="Malgun Gothic"/>
            </a:endParaRPr>
          </a:p>
        </p:txBody>
      </p:sp>
      <p:grpSp>
        <p:nvGrpSpPr>
          <p:cNvPr id="300" name="Google Shape;300;p54"/>
          <p:cNvGrpSpPr/>
          <p:nvPr/>
        </p:nvGrpSpPr>
        <p:grpSpPr>
          <a:xfrm>
            <a:off x="2243990" y="2216100"/>
            <a:ext cx="1296394" cy="284745"/>
            <a:chOff x="1786445" y="2600767"/>
            <a:chExt cx="2003700" cy="440100"/>
          </a:xfrm>
        </p:grpSpPr>
        <p:sp>
          <p:nvSpPr>
            <p:cNvPr id="301" name="Google Shape;301;p54"/>
            <p:cNvSpPr/>
            <p:nvPr/>
          </p:nvSpPr>
          <p:spPr>
            <a:xfrm>
              <a:off x="1786445" y="2717362"/>
              <a:ext cx="2003700" cy="252600"/>
            </a:xfrm>
            <a:prstGeom prst="rect">
              <a:avLst/>
            </a:prstGeom>
            <a:solidFill>
              <a:srgbClr val="FF0000"/>
            </a:solidFill>
            <a:ln w="762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02" name="Google Shape;302;p54"/>
            <p:cNvSpPr txBox="1"/>
            <p:nvPr/>
          </p:nvSpPr>
          <p:spPr>
            <a:xfrm>
              <a:off x="2373709" y="2600767"/>
              <a:ext cx="1180800" cy="44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lt1"/>
                  </a:solidFill>
                  <a:latin typeface="Noto Sans KR"/>
                  <a:ea typeface="Noto Sans KR"/>
                  <a:cs typeface="Noto Sans KR"/>
                  <a:sym typeface="Noto Sans KR"/>
                </a:rPr>
                <a:t>barrier</a:t>
              </a:r>
              <a:endParaRPr sz="1400" b="1">
                <a:solidFill>
                  <a:schemeClr val="lt1"/>
                </a:solidFill>
                <a:latin typeface="Noto Sans KR"/>
                <a:ea typeface="Noto Sans KR"/>
                <a:cs typeface="Noto Sans KR"/>
                <a:sym typeface="Noto Sans KR"/>
              </a:endParaRPr>
            </a:p>
          </p:txBody>
        </p:sp>
      </p:grpSp>
      <p:grpSp>
        <p:nvGrpSpPr>
          <p:cNvPr id="303" name="Google Shape;303;p54"/>
          <p:cNvGrpSpPr/>
          <p:nvPr/>
        </p:nvGrpSpPr>
        <p:grpSpPr>
          <a:xfrm>
            <a:off x="1616643" y="2158978"/>
            <a:ext cx="858947" cy="443713"/>
            <a:chOff x="1166403" y="2843734"/>
            <a:chExt cx="978300" cy="685800"/>
          </a:xfrm>
        </p:grpSpPr>
        <p:sp>
          <p:nvSpPr>
            <p:cNvPr id="304" name="Google Shape;304;p54"/>
            <p:cNvSpPr/>
            <p:nvPr/>
          </p:nvSpPr>
          <p:spPr>
            <a:xfrm>
              <a:off x="1313169" y="2843734"/>
              <a:ext cx="649500" cy="685800"/>
            </a:xfrm>
            <a:prstGeom prst="ellipse">
              <a:avLst/>
            </a:prstGeom>
            <a:solidFill>
              <a:schemeClr val="accent1"/>
            </a:solidFill>
            <a:ln w="76200" cap="flat" cmpd="sng">
              <a:solidFill>
                <a:srgbClr val="9CC2E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05" name="Google Shape;305;p54"/>
            <p:cNvSpPr txBox="1"/>
            <p:nvPr/>
          </p:nvSpPr>
          <p:spPr>
            <a:xfrm>
              <a:off x="1166403" y="3002007"/>
              <a:ext cx="978300" cy="41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b="1">
                  <a:solidFill>
                    <a:schemeClr val="dk1"/>
                  </a:solidFill>
                  <a:latin typeface="Noto Sans KR"/>
                  <a:ea typeface="Noto Sans KR"/>
                  <a:cs typeface="Noto Sans KR"/>
                  <a:sym typeface="Noto Sans KR"/>
                </a:rPr>
                <a:t>camera</a:t>
              </a:r>
              <a:endParaRPr sz="1300" b="1">
                <a:solidFill>
                  <a:schemeClr val="dk1"/>
                </a:solidFill>
                <a:latin typeface="Noto Sans KR"/>
                <a:ea typeface="Noto Sans KR"/>
                <a:cs typeface="Noto Sans KR"/>
                <a:sym typeface="Noto Sans KR"/>
              </a:endParaRPr>
            </a:p>
          </p:txBody>
        </p:sp>
      </p:grpSp>
      <p:sp>
        <p:nvSpPr>
          <p:cNvPr id="306" name="Google Shape;306;p54"/>
          <p:cNvSpPr/>
          <p:nvPr/>
        </p:nvSpPr>
        <p:spPr>
          <a:xfrm>
            <a:off x="2700791" y="813807"/>
            <a:ext cx="471300" cy="566400"/>
          </a:xfrm>
          <a:prstGeom prst="downArrow">
            <a:avLst>
              <a:gd name="adj1" fmla="val 50000"/>
              <a:gd name="adj2" fmla="val 50000"/>
            </a:avLst>
          </a:prstGeom>
          <a:solidFill>
            <a:srgbClr val="92D05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07" name="Google Shape;307;p54"/>
          <p:cNvSpPr txBox="1"/>
          <p:nvPr/>
        </p:nvSpPr>
        <p:spPr>
          <a:xfrm>
            <a:off x="2491391" y="569825"/>
            <a:ext cx="9705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300" b="1">
                <a:solidFill>
                  <a:schemeClr val="dk1"/>
                </a:solidFill>
                <a:latin typeface="Noto Sans KR"/>
                <a:ea typeface="Noto Sans KR"/>
                <a:cs typeface="Noto Sans KR"/>
                <a:sym typeface="Noto Sans KR"/>
              </a:rPr>
              <a:t>Entrance</a:t>
            </a:r>
            <a:endParaRPr sz="1300" b="1">
              <a:solidFill>
                <a:schemeClr val="dk1"/>
              </a:solidFill>
              <a:latin typeface="Noto Sans KR"/>
              <a:ea typeface="Noto Sans KR"/>
              <a:cs typeface="Noto Sans KR"/>
              <a:sym typeface="Noto Sans KR"/>
            </a:endParaRPr>
          </a:p>
        </p:txBody>
      </p:sp>
      <p:sp>
        <p:nvSpPr>
          <p:cNvPr id="308" name="Google Shape;308;p54"/>
          <p:cNvSpPr/>
          <p:nvPr/>
        </p:nvSpPr>
        <p:spPr>
          <a:xfrm>
            <a:off x="2700791" y="1424148"/>
            <a:ext cx="471300" cy="712200"/>
          </a:xfrm>
          <a:prstGeom prst="roundRect">
            <a:avLst>
              <a:gd name="adj" fmla="val 16667"/>
            </a:avLst>
          </a:prstGeom>
          <a:solidFill>
            <a:schemeClr val="lt1"/>
          </a:solidFill>
          <a:ln w="762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ko" b="1">
                <a:latin typeface="Noto Sans KR"/>
                <a:ea typeface="Noto Sans KR"/>
                <a:cs typeface="Noto Sans KR"/>
                <a:sym typeface="Noto Sans KR"/>
              </a:rPr>
              <a:t>car</a:t>
            </a:r>
            <a:endParaRPr b="1">
              <a:solidFill>
                <a:srgbClr val="000000"/>
              </a:solidFill>
              <a:latin typeface="Noto Sans KR"/>
              <a:ea typeface="Noto Sans KR"/>
              <a:cs typeface="Noto Sans KR"/>
              <a:sym typeface="Noto Sans KR"/>
            </a:endParaRPr>
          </a:p>
        </p:txBody>
      </p:sp>
      <p:sp>
        <p:nvSpPr>
          <p:cNvPr id="309" name="Google Shape;309;p54"/>
          <p:cNvSpPr/>
          <p:nvPr/>
        </p:nvSpPr>
        <p:spPr>
          <a:xfrm rot="10800000" flipH="1">
            <a:off x="2888486" y="2515875"/>
            <a:ext cx="2442300" cy="539100"/>
          </a:xfrm>
          <a:prstGeom prst="bentArrow">
            <a:avLst>
              <a:gd name="adj1" fmla="val 25000"/>
              <a:gd name="adj2" fmla="val 25000"/>
              <a:gd name="adj3" fmla="val 25000"/>
              <a:gd name="adj4" fmla="val 35376"/>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sp>
        <p:nvSpPr>
          <p:cNvPr id="310" name="Google Shape;310;p54"/>
          <p:cNvSpPr/>
          <p:nvPr/>
        </p:nvSpPr>
        <p:spPr>
          <a:xfrm>
            <a:off x="5450103" y="1424169"/>
            <a:ext cx="471600" cy="712500"/>
          </a:xfrm>
          <a:prstGeom prst="roundRect">
            <a:avLst>
              <a:gd name="adj" fmla="val 16667"/>
            </a:avLst>
          </a:prstGeom>
          <a:solidFill>
            <a:schemeClr val="lt1"/>
          </a:solidFill>
          <a:ln w="762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ko" b="1">
                <a:latin typeface="Noto Sans KR"/>
                <a:ea typeface="Noto Sans KR"/>
                <a:cs typeface="Noto Sans KR"/>
                <a:sym typeface="Noto Sans KR"/>
              </a:rPr>
              <a:t>car</a:t>
            </a:r>
            <a:endParaRPr b="1">
              <a:solidFill>
                <a:srgbClr val="000000"/>
              </a:solidFill>
              <a:latin typeface="Noto Sans KR"/>
              <a:ea typeface="Noto Sans KR"/>
              <a:cs typeface="Noto Sans KR"/>
              <a:sym typeface="Noto Sans KR"/>
            </a:endParaRPr>
          </a:p>
        </p:txBody>
      </p:sp>
      <p:grpSp>
        <p:nvGrpSpPr>
          <p:cNvPr id="311" name="Google Shape;311;p54"/>
          <p:cNvGrpSpPr/>
          <p:nvPr/>
        </p:nvGrpSpPr>
        <p:grpSpPr>
          <a:xfrm>
            <a:off x="5420374" y="737025"/>
            <a:ext cx="858947" cy="443713"/>
            <a:chOff x="1166403" y="2843734"/>
            <a:chExt cx="978300" cy="685800"/>
          </a:xfrm>
        </p:grpSpPr>
        <p:sp>
          <p:nvSpPr>
            <p:cNvPr id="312" name="Google Shape;312;p54"/>
            <p:cNvSpPr/>
            <p:nvPr/>
          </p:nvSpPr>
          <p:spPr>
            <a:xfrm>
              <a:off x="1313169" y="2843734"/>
              <a:ext cx="649500" cy="685800"/>
            </a:xfrm>
            <a:prstGeom prst="ellipse">
              <a:avLst/>
            </a:prstGeom>
            <a:solidFill>
              <a:schemeClr val="accent1"/>
            </a:solidFill>
            <a:ln w="76200" cap="flat" cmpd="sng">
              <a:solidFill>
                <a:srgbClr val="9CC2E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13" name="Google Shape;313;p54"/>
            <p:cNvSpPr txBox="1"/>
            <p:nvPr/>
          </p:nvSpPr>
          <p:spPr>
            <a:xfrm>
              <a:off x="1166403" y="3002007"/>
              <a:ext cx="978300" cy="41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b="1">
                  <a:solidFill>
                    <a:schemeClr val="dk1"/>
                  </a:solidFill>
                  <a:latin typeface="Noto Sans KR"/>
                  <a:ea typeface="Noto Sans KR"/>
                  <a:cs typeface="Noto Sans KR"/>
                  <a:sym typeface="Noto Sans KR"/>
                </a:rPr>
                <a:t>camera</a:t>
              </a:r>
              <a:endParaRPr sz="1300" b="1">
                <a:solidFill>
                  <a:schemeClr val="dk1"/>
                </a:solidFill>
                <a:latin typeface="Noto Sans KR"/>
                <a:ea typeface="Noto Sans KR"/>
                <a:cs typeface="Noto Sans KR"/>
                <a:sym typeface="Noto Sans KR"/>
              </a:endParaRPr>
            </a:p>
          </p:txBody>
        </p:sp>
      </p:grpSp>
      <p:sp>
        <p:nvSpPr>
          <p:cNvPr id="314" name="Google Shape;314;p54"/>
          <p:cNvSpPr/>
          <p:nvPr/>
        </p:nvSpPr>
        <p:spPr>
          <a:xfrm>
            <a:off x="4937049" y="635842"/>
            <a:ext cx="541200" cy="541200"/>
          </a:xfrm>
          <a:prstGeom prst="su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5" name="Google Shape;315;p54"/>
          <p:cNvSpPr/>
          <p:nvPr/>
        </p:nvSpPr>
        <p:spPr>
          <a:xfrm>
            <a:off x="1222200" y="1044097"/>
            <a:ext cx="859200" cy="625500"/>
          </a:xfrm>
          <a:prstGeom prst="wedgeRectCallout">
            <a:avLst>
              <a:gd name="adj1" fmla="val 115007"/>
              <a:gd name="adj2" fmla="val 74466"/>
            </a:avLst>
          </a:prstGeom>
          <a:solidFill>
            <a:schemeClr val="lt1"/>
          </a:solidFill>
          <a:ln w="76200" cap="flat" cmpd="sng">
            <a:solidFill>
              <a:srgbClr val="7030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latin typeface="Noto Sans KR"/>
                <a:ea typeface="Noto Sans KR"/>
                <a:cs typeface="Noto Sans KR"/>
                <a:sym typeface="Noto Sans KR"/>
              </a:rPr>
              <a:t>일반 차량</a:t>
            </a:r>
            <a:endParaRPr sz="1200" b="1">
              <a:latin typeface="Noto Sans KR"/>
              <a:ea typeface="Noto Sans KR"/>
              <a:cs typeface="Noto Sans KR"/>
              <a:sym typeface="Noto Sans KR"/>
            </a:endParaRPr>
          </a:p>
        </p:txBody>
      </p:sp>
      <p:cxnSp>
        <p:nvCxnSpPr>
          <p:cNvPr id="316" name="Google Shape;316;p54"/>
          <p:cNvCxnSpPr/>
          <p:nvPr/>
        </p:nvCxnSpPr>
        <p:spPr>
          <a:xfrm>
            <a:off x="1537285"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317" name="Google Shape;317;p54"/>
          <p:cNvSpPr/>
          <p:nvPr/>
        </p:nvSpPr>
        <p:spPr>
          <a:xfrm>
            <a:off x="4937061" y="635842"/>
            <a:ext cx="541200" cy="541200"/>
          </a:xfrm>
          <a:prstGeom prst="sun">
            <a:avLst>
              <a:gd name="adj" fmla="val 25000"/>
            </a:avLst>
          </a:prstGeom>
          <a:solidFill>
            <a:srgbClr val="FF00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pic>
        <p:nvPicPr>
          <p:cNvPr id="1899" name="Google Shape;1899;p117"/>
          <p:cNvPicPr preferRelativeResize="0"/>
          <p:nvPr/>
        </p:nvPicPr>
        <p:blipFill>
          <a:blip r:embed="rId3">
            <a:alphaModFix/>
          </a:blip>
          <a:stretch>
            <a:fillRect/>
          </a:stretch>
        </p:blipFill>
        <p:spPr>
          <a:xfrm>
            <a:off x="234300" y="432003"/>
            <a:ext cx="7515150" cy="3736400"/>
          </a:xfrm>
          <a:prstGeom prst="rect">
            <a:avLst/>
          </a:prstGeom>
          <a:noFill/>
          <a:ln>
            <a:noFill/>
          </a:ln>
        </p:spPr>
      </p:pic>
      <p:sp>
        <p:nvSpPr>
          <p:cNvPr id="1900" name="Google Shape;1900;p117"/>
          <p:cNvSpPr txBox="1"/>
          <p:nvPr/>
        </p:nvSpPr>
        <p:spPr>
          <a:xfrm>
            <a:off x="2181000" y="432000"/>
            <a:ext cx="258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700"/>
              <a:t>라이브러리 사용 (Web)</a:t>
            </a:r>
            <a:endParaRPr sz="1700"/>
          </a:p>
        </p:txBody>
      </p:sp>
      <p:sp>
        <p:nvSpPr>
          <p:cNvPr id="1901" name="Google Shape;1901;p117"/>
          <p:cNvSpPr txBox="1"/>
          <p:nvPr/>
        </p:nvSpPr>
        <p:spPr>
          <a:xfrm>
            <a:off x="5537100" y="4743300"/>
            <a:ext cx="360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solidFill>
                  <a:srgbClr val="808080"/>
                </a:solidFill>
                <a:highlight>
                  <a:srgbClr val="FFFFFF"/>
                </a:highlight>
              </a:rPr>
              <a:t>https://github.com/simple-notify/simple-notify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p:nvPr/>
        </p:nvSpPr>
        <p:spPr>
          <a:xfrm>
            <a:off x="7798316"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마무리</a:t>
            </a:r>
            <a:endParaRPr sz="800" b="1" i="0" u="none" strike="noStrike" cap="none">
              <a:solidFill>
                <a:srgbClr val="FFFFFF"/>
              </a:solidFill>
              <a:latin typeface="Noto Sans KR"/>
              <a:ea typeface="Noto Sans KR"/>
              <a:cs typeface="Noto Sans KR"/>
              <a:sym typeface="Noto Sans KR"/>
            </a:endParaRPr>
          </a:p>
        </p:txBody>
      </p:sp>
      <p:sp>
        <p:nvSpPr>
          <p:cNvPr id="323" name="Google Shape;323;p55"/>
          <p:cNvSpPr txBox="1"/>
          <p:nvPr/>
        </p:nvSpPr>
        <p:spPr>
          <a:xfrm>
            <a:off x="1498622"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0" i="0" u="none" strike="noStrike" cap="none">
                <a:solidFill>
                  <a:srgbClr val="44546A"/>
                </a:solidFill>
                <a:latin typeface="Arial"/>
                <a:ea typeface="Arial"/>
                <a:cs typeface="Arial"/>
                <a:sym typeface="Arial"/>
              </a:rPr>
              <a:t>프로젝트 배경</a:t>
            </a:r>
            <a:endParaRPr sz="1100" b="0" i="0" u="none" strike="noStrike" cap="none">
              <a:solidFill>
                <a:srgbClr val="44546A"/>
              </a:solidFill>
              <a:latin typeface="Arial"/>
              <a:ea typeface="Arial"/>
              <a:cs typeface="Arial"/>
              <a:sym typeface="Arial"/>
            </a:endParaRPr>
          </a:p>
        </p:txBody>
      </p:sp>
      <p:pic>
        <p:nvPicPr>
          <p:cNvPr id="324" name="Google Shape;324;p55"/>
          <p:cNvPicPr preferRelativeResize="0"/>
          <p:nvPr/>
        </p:nvPicPr>
        <p:blipFill>
          <a:blip r:embed="rId3">
            <a:alphaModFix/>
          </a:blip>
          <a:stretch>
            <a:fillRect/>
          </a:stretch>
        </p:blipFill>
        <p:spPr>
          <a:xfrm rot="10800000">
            <a:off x="8016625" y="1156675"/>
            <a:ext cx="849100" cy="1405025"/>
          </a:xfrm>
          <a:prstGeom prst="rect">
            <a:avLst/>
          </a:prstGeom>
          <a:noFill/>
          <a:ln>
            <a:noFill/>
          </a:ln>
        </p:spPr>
      </p:pic>
      <p:sp>
        <p:nvSpPr>
          <p:cNvPr id="325" name="Google Shape;325;p55"/>
          <p:cNvSpPr/>
          <p:nvPr/>
        </p:nvSpPr>
        <p:spPr>
          <a:xfrm>
            <a:off x="5252072"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입지분석</a:t>
            </a:r>
            <a:endParaRPr sz="800" b="1" i="0" u="none" strike="noStrike" cap="none">
              <a:solidFill>
                <a:srgbClr val="FFFFFF"/>
              </a:solidFill>
              <a:latin typeface="Noto Sans KR"/>
              <a:ea typeface="Noto Sans KR"/>
              <a:cs typeface="Noto Sans KR"/>
              <a:sym typeface="Noto Sans KR"/>
            </a:endParaRPr>
          </a:p>
        </p:txBody>
      </p:sp>
      <p:sp>
        <p:nvSpPr>
          <p:cNvPr id="326" name="Google Shape;326;p55"/>
          <p:cNvSpPr/>
          <p:nvPr/>
        </p:nvSpPr>
        <p:spPr>
          <a:xfrm>
            <a:off x="163663"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목차</a:t>
            </a:r>
            <a:endParaRPr sz="800" b="1" i="0" u="none" strike="noStrike" cap="none">
              <a:solidFill>
                <a:srgbClr val="FFFFFF"/>
              </a:solidFill>
              <a:latin typeface="Noto Sans KR"/>
              <a:ea typeface="Noto Sans KR"/>
              <a:cs typeface="Noto Sans KR"/>
              <a:sym typeface="Noto Sans KR"/>
            </a:endParaRPr>
          </a:p>
        </p:txBody>
      </p:sp>
      <p:sp>
        <p:nvSpPr>
          <p:cNvPr id="327" name="Google Shape;327;p55"/>
          <p:cNvSpPr/>
          <p:nvPr/>
        </p:nvSpPr>
        <p:spPr>
          <a:xfrm>
            <a:off x="2705828"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ko" sz="800" b="1" i="0" u="none" strike="noStrike" cap="none">
                <a:solidFill>
                  <a:srgbClr val="FFFFFF"/>
                </a:solidFill>
                <a:latin typeface="Noto Sans KR"/>
                <a:ea typeface="Noto Sans KR"/>
                <a:cs typeface="Noto Sans KR"/>
                <a:sym typeface="Noto Sans KR"/>
              </a:rPr>
              <a:t>시스템 구성</a:t>
            </a:r>
            <a:endParaRPr sz="800" b="1" i="0" u="none" strike="noStrike" cap="none">
              <a:solidFill>
                <a:srgbClr val="FFFFFF"/>
              </a:solidFill>
              <a:latin typeface="Noto Sans KR"/>
              <a:ea typeface="Noto Sans KR"/>
              <a:cs typeface="Noto Sans KR"/>
              <a:sym typeface="Noto Sans KR"/>
            </a:endParaRPr>
          </a:p>
        </p:txBody>
      </p:sp>
      <p:sp>
        <p:nvSpPr>
          <p:cNvPr id="328" name="Google Shape;328;p55"/>
          <p:cNvSpPr/>
          <p:nvPr/>
        </p:nvSpPr>
        <p:spPr>
          <a:xfrm>
            <a:off x="3978950"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 sz="800" b="1" i="0" u="none" strike="noStrike" cap="none">
                <a:solidFill>
                  <a:srgbClr val="FFFFFF"/>
                </a:solidFill>
                <a:latin typeface="Noto Sans KR"/>
                <a:ea typeface="Noto Sans KR"/>
                <a:cs typeface="Noto Sans KR"/>
                <a:sym typeface="Noto Sans KR"/>
              </a:rPr>
              <a:t>시스템 세부 내용</a:t>
            </a:r>
            <a:endParaRPr sz="1100" b="1">
              <a:latin typeface="Noto Sans KR"/>
              <a:ea typeface="Noto Sans KR"/>
              <a:cs typeface="Noto Sans KR"/>
              <a:sym typeface="Noto Sans KR"/>
            </a:endParaRPr>
          </a:p>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Noto Sans KR"/>
              <a:ea typeface="Noto Sans KR"/>
              <a:cs typeface="Noto Sans KR"/>
              <a:sym typeface="Noto Sans KR"/>
            </a:endParaRPr>
          </a:p>
        </p:txBody>
      </p:sp>
      <p:sp>
        <p:nvSpPr>
          <p:cNvPr id="329" name="Google Shape;329;p55"/>
          <p:cNvSpPr/>
          <p:nvPr/>
        </p:nvSpPr>
        <p:spPr>
          <a:xfrm>
            <a:off x="6525194" y="308393"/>
            <a:ext cx="12192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0" tIns="34275" rIns="0" bIns="34275" anchor="t" anchorCtr="0">
            <a:noAutofit/>
          </a:bodyPr>
          <a:lstStyle/>
          <a:p>
            <a:pPr marL="0" lvl="0" indent="0" algn="ctr" rtl="0">
              <a:spcBef>
                <a:spcPts val="0"/>
              </a:spcBef>
              <a:spcAft>
                <a:spcPts val="0"/>
              </a:spcAft>
              <a:buClr>
                <a:schemeClr val="dk1"/>
              </a:buClr>
              <a:buFont typeface="Arial"/>
              <a:buNone/>
            </a:pPr>
            <a:r>
              <a:rPr lang="ko" sz="800" b="1">
                <a:solidFill>
                  <a:schemeClr val="lt1"/>
                </a:solidFill>
                <a:latin typeface="Noto Sans KR"/>
                <a:ea typeface="Noto Sans KR"/>
                <a:cs typeface="Noto Sans KR"/>
                <a:sym typeface="Noto Sans KR"/>
              </a:rPr>
              <a:t>기대효과 및 추가 발전 사항</a:t>
            </a:r>
            <a:endParaRPr sz="800" b="1">
              <a:solidFill>
                <a:schemeClr val="lt1"/>
              </a:solidFill>
              <a:latin typeface="Noto Sans KR"/>
              <a:ea typeface="Noto Sans KR"/>
              <a:cs typeface="Noto Sans KR"/>
              <a:sym typeface="Noto Sans KR"/>
            </a:endParaRPr>
          </a:p>
          <a:p>
            <a:pPr marL="0" marR="0" lvl="0" indent="0" algn="ctr" rtl="0">
              <a:lnSpc>
                <a:spcPct val="100000"/>
              </a:lnSpc>
              <a:spcBef>
                <a:spcPts val="0"/>
              </a:spcBef>
              <a:spcAft>
                <a:spcPts val="0"/>
              </a:spcAft>
              <a:buNone/>
            </a:pPr>
            <a:endParaRPr sz="800" b="1">
              <a:solidFill>
                <a:schemeClr val="lt1"/>
              </a:solidFill>
              <a:latin typeface="Noto Sans KR"/>
              <a:ea typeface="Noto Sans KR"/>
              <a:cs typeface="Noto Sans KR"/>
              <a:sym typeface="Noto Sans KR"/>
            </a:endParaRPr>
          </a:p>
        </p:txBody>
      </p:sp>
      <p:sp>
        <p:nvSpPr>
          <p:cNvPr id="330" name="Google Shape;330;p55"/>
          <p:cNvSpPr/>
          <p:nvPr/>
        </p:nvSpPr>
        <p:spPr>
          <a:xfrm>
            <a:off x="159584" y="177763"/>
            <a:ext cx="8857869" cy="4809744"/>
          </a:xfrm>
          <a:custGeom>
            <a:avLst/>
            <a:gdLst/>
            <a:ahLst/>
            <a:cxnLst/>
            <a:rect l="l" t="t" r="r" b="b"/>
            <a:pathLst>
              <a:path w="11810492" h="6412992" extrusionOk="0">
                <a:moveTo>
                  <a:pt x="1805856" y="0"/>
                </a:moveTo>
                <a:lnTo>
                  <a:pt x="3214653" y="0"/>
                </a:lnTo>
                <a:cubicBezTo>
                  <a:pt x="3274499" y="0"/>
                  <a:pt x="3323013" y="48514"/>
                  <a:pt x="3323013" y="108360"/>
                </a:cubicBezTo>
                <a:lnTo>
                  <a:pt x="3323013" y="444246"/>
                </a:lnTo>
                <a:lnTo>
                  <a:pt x="11672912" y="444246"/>
                </a:lnTo>
                <a:cubicBezTo>
                  <a:pt x="11748895" y="444246"/>
                  <a:pt x="11810492" y="505843"/>
                  <a:pt x="11810492" y="581826"/>
                </a:cubicBezTo>
                <a:lnTo>
                  <a:pt x="11810492" y="6275412"/>
                </a:lnTo>
                <a:cubicBezTo>
                  <a:pt x="11810492" y="6351395"/>
                  <a:pt x="11748895" y="6412992"/>
                  <a:pt x="11672912" y="6412992"/>
                </a:cubicBezTo>
                <a:lnTo>
                  <a:pt x="137580" y="6412992"/>
                </a:lnTo>
                <a:cubicBezTo>
                  <a:pt x="61597" y="6412992"/>
                  <a:pt x="0" y="6351395"/>
                  <a:pt x="0" y="6275412"/>
                </a:cubicBezTo>
                <a:lnTo>
                  <a:pt x="0" y="581826"/>
                </a:lnTo>
                <a:cubicBezTo>
                  <a:pt x="0" y="505843"/>
                  <a:pt x="61597" y="444246"/>
                  <a:pt x="137580" y="444246"/>
                </a:cubicBezTo>
                <a:lnTo>
                  <a:pt x="1697496" y="444246"/>
                </a:lnTo>
                <a:lnTo>
                  <a:pt x="1697496" y="108360"/>
                </a:lnTo>
                <a:cubicBezTo>
                  <a:pt x="1697496" y="48514"/>
                  <a:pt x="1746010" y="0"/>
                  <a:pt x="1805856"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t" anchorCtr="0">
            <a:noAutofit/>
          </a:bodyPr>
          <a:lstStyle/>
          <a:p>
            <a:pPr marL="1079500" marR="0" lvl="0" indent="0" algn="l" rtl="0">
              <a:lnSpc>
                <a:spcPct val="100000"/>
              </a:lnSpc>
              <a:spcBef>
                <a:spcPts val="0"/>
              </a:spcBef>
              <a:spcAft>
                <a:spcPts val="0"/>
              </a:spcAft>
              <a:buClr>
                <a:srgbClr val="000000"/>
              </a:buClr>
              <a:buSzPts val="1500"/>
              <a:buFont typeface="Arial"/>
              <a:buNone/>
            </a:pPr>
            <a:endParaRPr sz="1100" b="0" i="0" u="none" strike="noStrike" cap="none">
              <a:solidFill>
                <a:srgbClr val="000000"/>
              </a:solidFill>
              <a:latin typeface="Arial"/>
              <a:ea typeface="Arial"/>
              <a:cs typeface="Arial"/>
              <a:sym typeface="Arial"/>
            </a:endParaRPr>
          </a:p>
        </p:txBody>
      </p:sp>
      <p:sp>
        <p:nvSpPr>
          <p:cNvPr id="331" name="Google Shape;331;p55"/>
          <p:cNvSpPr/>
          <p:nvPr/>
        </p:nvSpPr>
        <p:spPr>
          <a:xfrm>
            <a:off x="6258368" y="972109"/>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2" name="Google Shape;332;p55"/>
          <p:cNvSpPr/>
          <p:nvPr/>
        </p:nvSpPr>
        <p:spPr>
          <a:xfrm>
            <a:off x="5129833" y="972108"/>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3" name="Google Shape;333;p55"/>
          <p:cNvSpPr/>
          <p:nvPr/>
        </p:nvSpPr>
        <p:spPr>
          <a:xfrm>
            <a:off x="4002999" y="972108"/>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4" name="Google Shape;334;p55"/>
          <p:cNvSpPr/>
          <p:nvPr/>
        </p:nvSpPr>
        <p:spPr>
          <a:xfrm>
            <a:off x="6258368" y="3411320"/>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5" name="Google Shape;335;p55"/>
          <p:cNvSpPr/>
          <p:nvPr/>
        </p:nvSpPr>
        <p:spPr>
          <a:xfrm>
            <a:off x="5129833" y="3411319"/>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6" name="Google Shape;336;p55"/>
          <p:cNvSpPr/>
          <p:nvPr/>
        </p:nvSpPr>
        <p:spPr>
          <a:xfrm>
            <a:off x="4002999" y="3411319"/>
            <a:ext cx="1125000" cy="14256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37" name="Google Shape;337;p55"/>
          <p:cNvSpPr/>
          <p:nvPr/>
        </p:nvSpPr>
        <p:spPr>
          <a:xfrm>
            <a:off x="2213046" y="972108"/>
            <a:ext cx="5174100" cy="3864900"/>
          </a:xfrm>
          <a:prstGeom prst="rect">
            <a:avLst/>
          </a:prstGeom>
          <a:noFill/>
          <a:ln w="762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ko">
                <a:solidFill>
                  <a:schemeClr val="lt1"/>
                </a:solidFill>
                <a:latin typeface="Malgun Gothic"/>
                <a:ea typeface="Malgun Gothic"/>
                <a:cs typeface="Malgun Gothic"/>
                <a:sym typeface="Malgun Gothic"/>
              </a:rPr>
              <a:t>ㄴ</a:t>
            </a:r>
            <a:endParaRPr sz="1400">
              <a:solidFill>
                <a:schemeClr val="lt1"/>
              </a:solidFill>
              <a:latin typeface="Malgun Gothic"/>
              <a:ea typeface="Malgun Gothic"/>
              <a:cs typeface="Malgun Gothic"/>
              <a:sym typeface="Malgun Gothic"/>
            </a:endParaRPr>
          </a:p>
        </p:txBody>
      </p:sp>
      <p:grpSp>
        <p:nvGrpSpPr>
          <p:cNvPr id="338" name="Google Shape;338;p55"/>
          <p:cNvGrpSpPr/>
          <p:nvPr/>
        </p:nvGrpSpPr>
        <p:grpSpPr>
          <a:xfrm>
            <a:off x="2245708" y="2211050"/>
            <a:ext cx="1379598" cy="284646"/>
            <a:chOff x="1786445" y="2600769"/>
            <a:chExt cx="2128681" cy="439200"/>
          </a:xfrm>
        </p:grpSpPr>
        <p:sp>
          <p:nvSpPr>
            <p:cNvPr id="339" name="Google Shape;339;p55"/>
            <p:cNvSpPr/>
            <p:nvPr/>
          </p:nvSpPr>
          <p:spPr>
            <a:xfrm>
              <a:off x="1786445" y="2717362"/>
              <a:ext cx="2003700" cy="252600"/>
            </a:xfrm>
            <a:prstGeom prst="rect">
              <a:avLst/>
            </a:prstGeom>
            <a:solidFill>
              <a:srgbClr val="FF0000"/>
            </a:solidFill>
            <a:ln w="762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40" name="Google Shape;340;p55"/>
            <p:cNvSpPr txBox="1"/>
            <p:nvPr/>
          </p:nvSpPr>
          <p:spPr>
            <a:xfrm>
              <a:off x="2373726" y="2600769"/>
              <a:ext cx="1541400" cy="439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lt1"/>
                  </a:solidFill>
                  <a:latin typeface="Noto Sans KR"/>
                  <a:ea typeface="Noto Sans KR"/>
                  <a:cs typeface="Noto Sans KR"/>
                  <a:sym typeface="Noto Sans KR"/>
                </a:rPr>
                <a:t>barrier</a:t>
              </a:r>
              <a:endParaRPr sz="1400" b="1">
                <a:solidFill>
                  <a:schemeClr val="lt1"/>
                </a:solidFill>
                <a:latin typeface="Noto Sans KR"/>
                <a:ea typeface="Noto Sans KR"/>
                <a:cs typeface="Noto Sans KR"/>
                <a:sym typeface="Noto Sans KR"/>
              </a:endParaRPr>
            </a:p>
          </p:txBody>
        </p:sp>
      </p:grpSp>
      <p:sp>
        <p:nvSpPr>
          <p:cNvPr id="341" name="Google Shape;341;p55"/>
          <p:cNvSpPr/>
          <p:nvPr/>
        </p:nvSpPr>
        <p:spPr>
          <a:xfrm>
            <a:off x="2703519" y="806411"/>
            <a:ext cx="472800" cy="567600"/>
          </a:xfrm>
          <a:prstGeom prst="downArrow">
            <a:avLst>
              <a:gd name="adj1" fmla="val 50000"/>
              <a:gd name="adj2" fmla="val 50000"/>
            </a:avLst>
          </a:prstGeom>
          <a:solidFill>
            <a:srgbClr val="92D05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42" name="Google Shape;342;p55"/>
          <p:cNvSpPr/>
          <p:nvPr/>
        </p:nvSpPr>
        <p:spPr>
          <a:xfrm>
            <a:off x="2703519" y="1417877"/>
            <a:ext cx="472800" cy="713700"/>
          </a:xfrm>
          <a:prstGeom prst="roundRect">
            <a:avLst>
              <a:gd name="adj" fmla="val 16667"/>
            </a:avLst>
          </a:prstGeom>
          <a:solidFill>
            <a:schemeClr val="lt1"/>
          </a:solidFill>
          <a:ln w="762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ko" b="1">
                <a:solidFill>
                  <a:srgbClr val="000000"/>
                </a:solidFill>
                <a:latin typeface="Noto Sans KR"/>
                <a:ea typeface="Noto Sans KR"/>
                <a:cs typeface="Noto Sans KR"/>
                <a:sym typeface="Noto Sans KR"/>
              </a:rPr>
              <a:t>car</a:t>
            </a:r>
            <a:endParaRPr b="1">
              <a:solidFill>
                <a:srgbClr val="000000"/>
              </a:solidFill>
              <a:latin typeface="Noto Sans KR"/>
              <a:ea typeface="Noto Sans KR"/>
              <a:cs typeface="Noto Sans KR"/>
              <a:sym typeface="Noto Sans KR"/>
            </a:endParaRPr>
          </a:p>
        </p:txBody>
      </p:sp>
      <p:sp>
        <p:nvSpPr>
          <p:cNvPr id="343" name="Google Shape;343;p55"/>
          <p:cNvSpPr/>
          <p:nvPr/>
        </p:nvSpPr>
        <p:spPr>
          <a:xfrm>
            <a:off x="2986025" y="2062865"/>
            <a:ext cx="163800" cy="148200"/>
          </a:xfrm>
          <a:prstGeom prst="ellipse">
            <a:avLst/>
          </a:prstGeom>
          <a:solidFill>
            <a:srgbClr val="FFFF00"/>
          </a:solidFill>
          <a:ln w="5715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nvGrpSpPr>
          <p:cNvPr id="344" name="Google Shape;344;p55"/>
          <p:cNvGrpSpPr/>
          <p:nvPr/>
        </p:nvGrpSpPr>
        <p:grpSpPr>
          <a:xfrm>
            <a:off x="5456960" y="1425958"/>
            <a:ext cx="503804" cy="713753"/>
            <a:chOff x="10226484" y="2242458"/>
            <a:chExt cx="777355" cy="1101300"/>
          </a:xfrm>
        </p:grpSpPr>
        <p:sp>
          <p:nvSpPr>
            <p:cNvPr id="345" name="Google Shape;345;p55"/>
            <p:cNvSpPr/>
            <p:nvPr/>
          </p:nvSpPr>
          <p:spPr>
            <a:xfrm rot="10800000">
              <a:off x="10226484" y="2242458"/>
              <a:ext cx="729000" cy="1101300"/>
            </a:xfrm>
            <a:prstGeom prst="roundRect">
              <a:avLst>
                <a:gd name="adj" fmla="val 16667"/>
              </a:avLst>
            </a:prstGeom>
            <a:solidFill>
              <a:schemeClr val="lt1"/>
            </a:solidFill>
            <a:ln w="762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500" b="1">
                <a:solidFill>
                  <a:srgbClr val="000000"/>
                </a:solidFill>
                <a:latin typeface="Noto Sans KR"/>
                <a:ea typeface="Noto Sans KR"/>
                <a:cs typeface="Noto Sans KR"/>
                <a:sym typeface="Noto Sans KR"/>
              </a:endParaRPr>
            </a:p>
          </p:txBody>
        </p:sp>
        <p:sp>
          <p:nvSpPr>
            <p:cNvPr id="346" name="Google Shape;346;p55"/>
            <p:cNvSpPr txBox="1"/>
            <p:nvPr/>
          </p:nvSpPr>
          <p:spPr>
            <a:xfrm>
              <a:off x="10274839" y="2561493"/>
              <a:ext cx="729000" cy="439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b="1">
                  <a:solidFill>
                    <a:schemeClr val="dk1"/>
                  </a:solidFill>
                  <a:latin typeface="Noto Sans KR"/>
                  <a:ea typeface="Noto Sans KR"/>
                  <a:cs typeface="Noto Sans KR"/>
                  <a:sym typeface="Noto Sans KR"/>
                </a:rPr>
                <a:t>car</a:t>
              </a:r>
              <a:endParaRPr b="1">
                <a:solidFill>
                  <a:schemeClr val="dk1"/>
                </a:solidFill>
                <a:latin typeface="Noto Sans KR"/>
                <a:ea typeface="Noto Sans KR"/>
                <a:cs typeface="Noto Sans KR"/>
                <a:sym typeface="Noto Sans KR"/>
              </a:endParaRPr>
            </a:p>
          </p:txBody>
        </p:sp>
      </p:grpSp>
      <p:sp>
        <p:nvSpPr>
          <p:cNvPr id="347" name="Google Shape;347;p55"/>
          <p:cNvSpPr/>
          <p:nvPr/>
        </p:nvSpPr>
        <p:spPr>
          <a:xfrm rot="10800000" flipH="1">
            <a:off x="2891560" y="2511710"/>
            <a:ext cx="2446800" cy="540000"/>
          </a:xfrm>
          <a:prstGeom prst="bentArrow">
            <a:avLst>
              <a:gd name="adj1" fmla="val 25000"/>
              <a:gd name="adj2" fmla="val 25000"/>
              <a:gd name="adj3" fmla="val 25000"/>
              <a:gd name="adj4" fmla="val 35376"/>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Malgun Gothic"/>
              <a:ea typeface="Malgun Gothic"/>
              <a:cs typeface="Malgun Gothic"/>
              <a:sym typeface="Malgun Gothic"/>
            </a:endParaRPr>
          </a:p>
        </p:txBody>
      </p:sp>
      <p:sp>
        <p:nvSpPr>
          <p:cNvPr id="348" name="Google Shape;348;p55"/>
          <p:cNvSpPr txBox="1"/>
          <p:nvPr/>
        </p:nvSpPr>
        <p:spPr>
          <a:xfrm>
            <a:off x="2496401" y="561975"/>
            <a:ext cx="10674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300" b="1">
                <a:solidFill>
                  <a:schemeClr val="dk1"/>
                </a:solidFill>
                <a:latin typeface="Noto Sans KR"/>
                <a:ea typeface="Noto Sans KR"/>
                <a:cs typeface="Noto Sans KR"/>
                <a:sym typeface="Noto Sans KR"/>
              </a:rPr>
              <a:t>Entrance</a:t>
            </a:r>
            <a:endParaRPr sz="1300" b="1">
              <a:solidFill>
                <a:schemeClr val="dk1"/>
              </a:solidFill>
              <a:latin typeface="Noto Sans KR"/>
              <a:ea typeface="Noto Sans KR"/>
              <a:cs typeface="Noto Sans KR"/>
              <a:sym typeface="Noto Sans KR"/>
            </a:endParaRPr>
          </a:p>
        </p:txBody>
      </p:sp>
      <p:grpSp>
        <p:nvGrpSpPr>
          <p:cNvPr id="349" name="Google Shape;349;p55"/>
          <p:cNvGrpSpPr/>
          <p:nvPr/>
        </p:nvGrpSpPr>
        <p:grpSpPr>
          <a:xfrm>
            <a:off x="1617464" y="2153798"/>
            <a:ext cx="860611" cy="444467"/>
            <a:chOff x="1166403" y="2843734"/>
            <a:chExt cx="978300" cy="685800"/>
          </a:xfrm>
        </p:grpSpPr>
        <p:sp>
          <p:nvSpPr>
            <p:cNvPr id="350" name="Google Shape;350;p55"/>
            <p:cNvSpPr/>
            <p:nvPr/>
          </p:nvSpPr>
          <p:spPr>
            <a:xfrm>
              <a:off x="1313169" y="2843734"/>
              <a:ext cx="649500" cy="685800"/>
            </a:xfrm>
            <a:prstGeom prst="ellipse">
              <a:avLst/>
            </a:prstGeom>
            <a:solidFill>
              <a:schemeClr val="accent1"/>
            </a:solidFill>
            <a:ln w="76200" cap="flat" cmpd="sng">
              <a:solidFill>
                <a:srgbClr val="9CC2E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51" name="Google Shape;351;p55"/>
            <p:cNvSpPr txBox="1"/>
            <p:nvPr/>
          </p:nvSpPr>
          <p:spPr>
            <a:xfrm>
              <a:off x="1166403" y="3002007"/>
              <a:ext cx="978300" cy="415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b="1">
                  <a:solidFill>
                    <a:schemeClr val="dk1"/>
                  </a:solidFill>
                  <a:latin typeface="Noto Sans KR"/>
                  <a:ea typeface="Noto Sans KR"/>
                  <a:cs typeface="Noto Sans KR"/>
                  <a:sym typeface="Noto Sans KR"/>
                </a:rPr>
                <a:t>camera</a:t>
              </a:r>
              <a:endParaRPr sz="1300" b="1">
                <a:solidFill>
                  <a:schemeClr val="dk1"/>
                </a:solidFill>
                <a:latin typeface="Noto Sans KR"/>
                <a:ea typeface="Noto Sans KR"/>
                <a:cs typeface="Noto Sans KR"/>
                <a:sym typeface="Noto Sans KR"/>
              </a:endParaRPr>
            </a:p>
          </p:txBody>
        </p:sp>
      </p:grpSp>
      <p:grpSp>
        <p:nvGrpSpPr>
          <p:cNvPr id="352" name="Google Shape;352;p55"/>
          <p:cNvGrpSpPr/>
          <p:nvPr/>
        </p:nvGrpSpPr>
        <p:grpSpPr>
          <a:xfrm>
            <a:off x="5428212" y="729225"/>
            <a:ext cx="860611" cy="444467"/>
            <a:chOff x="1166403" y="2843734"/>
            <a:chExt cx="978300" cy="685800"/>
          </a:xfrm>
        </p:grpSpPr>
        <p:sp>
          <p:nvSpPr>
            <p:cNvPr id="353" name="Google Shape;353;p55"/>
            <p:cNvSpPr/>
            <p:nvPr/>
          </p:nvSpPr>
          <p:spPr>
            <a:xfrm>
              <a:off x="1313169" y="2843734"/>
              <a:ext cx="649500" cy="685800"/>
            </a:xfrm>
            <a:prstGeom prst="ellipse">
              <a:avLst/>
            </a:prstGeom>
            <a:solidFill>
              <a:schemeClr val="accent1"/>
            </a:solidFill>
            <a:ln w="76200" cap="flat" cmpd="sng">
              <a:solidFill>
                <a:srgbClr val="9CC2E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chemeClr val="lt1"/>
                </a:solidFill>
                <a:latin typeface="Noto Sans KR"/>
                <a:ea typeface="Noto Sans KR"/>
                <a:cs typeface="Noto Sans KR"/>
                <a:sym typeface="Noto Sans KR"/>
              </a:endParaRPr>
            </a:p>
          </p:txBody>
        </p:sp>
        <p:sp>
          <p:nvSpPr>
            <p:cNvPr id="354" name="Google Shape;354;p55"/>
            <p:cNvSpPr txBox="1"/>
            <p:nvPr/>
          </p:nvSpPr>
          <p:spPr>
            <a:xfrm>
              <a:off x="1166403" y="3002007"/>
              <a:ext cx="978300" cy="415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1300" b="1">
                  <a:solidFill>
                    <a:schemeClr val="dk1"/>
                  </a:solidFill>
                  <a:latin typeface="Noto Sans KR"/>
                  <a:ea typeface="Noto Sans KR"/>
                  <a:cs typeface="Noto Sans KR"/>
                  <a:sym typeface="Noto Sans KR"/>
                </a:rPr>
                <a:t>camera</a:t>
              </a:r>
              <a:endParaRPr sz="1300" b="1">
                <a:solidFill>
                  <a:schemeClr val="dk1"/>
                </a:solidFill>
                <a:latin typeface="Noto Sans KR"/>
                <a:ea typeface="Noto Sans KR"/>
                <a:cs typeface="Noto Sans KR"/>
                <a:sym typeface="Noto Sans KR"/>
              </a:endParaRPr>
            </a:p>
          </p:txBody>
        </p:sp>
      </p:grpSp>
      <p:sp>
        <p:nvSpPr>
          <p:cNvPr id="355" name="Google Shape;355;p55"/>
          <p:cNvSpPr/>
          <p:nvPr/>
        </p:nvSpPr>
        <p:spPr>
          <a:xfrm>
            <a:off x="1222200" y="1037125"/>
            <a:ext cx="860400" cy="627000"/>
          </a:xfrm>
          <a:prstGeom prst="wedgeRectCallout">
            <a:avLst>
              <a:gd name="adj1" fmla="val 115007"/>
              <a:gd name="adj2" fmla="val 74466"/>
            </a:avLst>
          </a:prstGeom>
          <a:solidFill>
            <a:schemeClr val="lt1"/>
          </a:solidFill>
          <a:ln w="76200" cap="flat" cmpd="sng">
            <a:solidFill>
              <a:srgbClr val="7030A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latin typeface="Noto Sans KR"/>
                <a:ea typeface="Noto Sans KR"/>
                <a:cs typeface="Noto Sans KR"/>
                <a:sym typeface="Noto Sans KR"/>
              </a:rPr>
              <a:t>장애인 차량</a:t>
            </a:r>
            <a:endParaRPr sz="1200" b="1">
              <a:latin typeface="Noto Sans KR"/>
              <a:ea typeface="Noto Sans KR"/>
              <a:cs typeface="Noto Sans KR"/>
              <a:sym typeface="Noto Sans KR"/>
            </a:endParaRPr>
          </a:p>
        </p:txBody>
      </p:sp>
      <p:cxnSp>
        <p:nvCxnSpPr>
          <p:cNvPr id="356" name="Google Shape;356;p55"/>
          <p:cNvCxnSpPr/>
          <p:nvPr/>
        </p:nvCxnSpPr>
        <p:spPr>
          <a:xfrm>
            <a:off x="1537285" y="510948"/>
            <a:ext cx="999000" cy="0"/>
          </a:xfrm>
          <a:prstGeom prst="straightConnector1">
            <a:avLst/>
          </a:prstGeom>
          <a:noFill/>
          <a:ln w="25400" cap="flat" cmpd="sng">
            <a:solidFill>
              <a:schemeClr val="dk2"/>
            </a:solidFill>
            <a:prstDash val="solid"/>
            <a:miter lim="800000"/>
            <a:headEnd type="none" w="sm" len="sm"/>
            <a:tailEnd type="none" w="sm" len="sm"/>
          </a:ln>
        </p:spPr>
      </p:cxnSp>
      <p:sp>
        <p:nvSpPr>
          <p:cNvPr id="357" name="Google Shape;357;p55"/>
          <p:cNvSpPr txBox="1"/>
          <p:nvPr/>
        </p:nvSpPr>
        <p:spPr>
          <a:xfrm>
            <a:off x="1498622" y="249137"/>
            <a:ext cx="1076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ko" sz="1100" b="1" i="0" u="none" strike="noStrike" cap="none">
                <a:solidFill>
                  <a:srgbClr val="44546A"/>
                </a:solidFill>
                <a:latin typeface="Noto Sans KR"/>
                <a:ea typeface="Noto Sans KR"/>
                <a:cs typeface="Noto Sans KR"/>
                <a:sym typeface="Noto Sans KR"/>
              </a:rPr>
              <a:t>프로젝트 배경</a:t>
            </a:r>
            <a:endParaRPr sz="1100" b="1" i="0" u="none" strike="noStrike" cap="none">
              <a:solidFill>
                <a:srgbClr val="44546A"/>
              </a:solidFill>
              <a:latin typeface="Noto Sans KR"/>
              <a:ea typeface="Noto Sans KR"/>
              <a:cs typeface="Noto Sans KR"/>
              <a:sym typeface="Noto Sans KR"/>
            </a:endParaRPr>
          </a:p>
        </p:txBody>
      </p:sp>
      <p:sp>
        <p:nvSpPr>
          <p:cNvPr id="358" name="Google Shape;358;p55"/>
          <p:cNvSpPr/>
          <p:nvPr/>
        </p:nvSpPr>
        <p:spPr>
          <a:xfrm>
            <a:off x="5514575" y="1323290"/>
            <a:ext cx="163800" cy="148200"/>
          </a:xfrm>
          <a:prstGeom prst="ellipse">
            <a:avLst/>
          </a:prstGeom>
          <a:solidFill>
            <a:srgbClr val="FFFF00"/>
          </a:solidFill>
          <a:ln w="5715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359" name="Google Shape;359;p55"/>
          <p:cNvSpPr/>
          <p:nvPr/>
        </p:nvSpPr>
        <p:spPr>
          <a:xfrm>
            <a:off x="4937049" y="635842"/>
            <a:ext cx="541200" cy="541200"/>
          </a:xfrm>
          <a:prstGeom prst="su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0" name="Google Shape;360;p55"/>
          <p:cNvSpPr/>
          <p:nvPr/>
        </p:nvSpPr>
        <p:spPr>
          <a:xfrm>
            <a:off x="4936597" y="635398"/>
            <a:ext cx="542100" cy="542100"/>
          </a:xfrm>
          <a:prstGeom prst="sun">
            <a:avLst>
              <a:gd name="adj" fmla="val 25000"/>
            </a:avLst>
          </a:prstGeom>
          <a:solidFill>
            <a:srgbClr val="00FF00"/>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1000"/>
                                        <p:tgtEl>
                                          <p:spTgt spid="358"/>
                                        </p:tgtEl>
                                      </p:cBhvr>
                                    </p:animEffect>
                                  </p:childTnLst>
                                </p:cTn>
                              </p:par>
                              <p:par>
                                <p:cTn id="8" presetID="10" presetClass="entr" presetSubtype="0"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1000"/>
                                        <p:tgtEl>
                                          <p:spTgt spid="360"/>
                                        </p:tgtEl>
                                      </p:cBhvr>
                                    </p:animEffect>
                                  </p:childTnLst>
                                </p:cTn>
                              </p:par>
                              <p:par>
                                <p:cTn id="11" presetID="10" presetClass="entr" presetSubtype="0" fill="hold" nodeType="withEffect">
                                  <p:stCondLst>
                                    <p:cond delay="0"/>
                                  </p:stCondLst>
                                  <p:childTnLst>
                                    <p:set>
                                      <p:cBhvr>
                                        <p:cTn id="12" dur="1" fill="hold">
                                          <p:stCondLst>
                                            <p:cond delay="0"/>
                                          </p:stCondLst>
                                        </p:cTn>
                                        <p:tgtEl>
                                          <p:spTgt spid="344"/>
                                        </p:tgtEl>
                                        <p:attrNameLst>
                                          <p:attrName>style.visibility</p:attrName>
                                        </p:attrNameLst>
                                      </p:cBhvr>
                                      <p:to>
                                        <p:strVal val="visible"/>
                                      </p:to>
                                    </p:set>
                                    <p:animEffect transition="in" filter="fade">
                                      <p:cBhvr>
                                        <p:cTn id="13"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p:nvPr/>
        </p:nvSpPr>
        <p:spPr>
          <a:xfrm>
            <a:off x="3586249"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366" name="Google Shape;366;p56"/>
          <p:cNvSpPr/>
          <p:nvPr/>
        </p:nvSpPr>
        <p:spPr>
          <a:xfrm>
            <a:off x="4548250"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367" name="Google Shape;367;p56"/>
          <p:cNvSpPr/>
          <p:nvPr/>
        </p:nvSpPr>
        <p:spPr>
          <a:xfrm>
            <a:off x="5510251" y="1232468"/>
            <a:ext cx="904800" cy="1014900"/>
          </a:xfrm>
          <a:prstGeom prst="roundRect">
            <a:avLst>
              <a:gd name="adj" fmla="val 8007"/>
            </a:avLst>
          </a:prstGeom>
          <a:solidFill>
            <a:srgbClr val="52677C"/>
          </a:solidFill>
          <a:ln w="28575" cap="flat" cmpd="sng">
            <a:solidFill>
              <a:schemeClr val="dk2"/>
            </a:solidFill>
            <a:prstDash val="solid"/>
            <a:miter lim="800000"/>
            <a:headEnd type="none" w="sm" len="sm"/>
            <a:tailEnd type="none" w="sm" len="sm"/>
          </a:ln>
          <a:effectLst>
            <a:outerShdw dist="38100" dir="8100000" rotWithShape="0">
              <a:srgbClr val="000000">
                <a:alpha val="1451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Malgun Gothic"/>
              <a:ea typeface="Malgun Gothic"/>
              <a:cs typeface="Malgun Gothic"/>
              <a:sym typeface="Malgun Gothic"/>
            </a:endParaRPr>
          </a:p>
        </p:txBody>
      </p:sp>
      <p:sp>
        <p:nvSpPr>
          <p:cNvPr id="368" name="Google Shape;368;p56"/>
          <p:cNvSpPr/>
          <p:nvPr/>
        </p:nvSpPr>
        <p:spPr>
          <a:xfrm>
            <a:off x="2624177" y="1175318"/>
            <a:ext cx="3912354" cy="2416045"/>
          </a:xfrm>
          <a:custGeom>
            <a:avLst/>
            <a:gdLst/>
            <a:ahLst/>
            <a:cxnLst/>
            <a:rect l="l" t="t" r="r" b="b"/>
            <a:pathLst>
              <a:path w="5216472" h="3221393" extrusionOk="0">
                <a:moveTo>
                  <a:pt x="81769" y="0"/>
                </a:moveTo>
                <a:lnTo>
                  <a:pt x="1144844" y="0"/>
                </a:lnTo>
                <a:cubicBezTo>
                  <a:pt x="1190003" y="0"/>
                  <a:pt x="1226612" y="36609"/>
                  <a:pt x="1226612" y="81768"/>
                </a:cubicBezTo>
                <a:lnTo>
                  <a:pt x="1226612" y="342900"/>
                </a:lnTo>
                <a:lnTo>
                  <a:pt x="5117711" y="342900"/>
                </a:lnTo>
                <a:lnTo>
                  <a:pt x="5124329" y="344236"/>
                </a:lnTo>
                <a:lnTo>
                  <a:pt x="5140271" y="344236"/>
                </a:lnTo>
                <a:lnTo>
                  <a:pt x="5140271" y="347455"/>
                </a:lnTo>
                <a:lnTo>
                  <a:pt x="5156153" y="350661"/>
                </a:lnTo>
                <a:cubicBezTo>
                  <a:pt x="5191600" y="365654"/>
                  <a:pt x="5216472" y="400753"/>
                  <a:pt x="5216472" y="441661"/>
                </a:cubicBezTo>
                <a:lnTo>
                  <a:pt x="5216472" y="3122632"/>
                </a:lnTo>
                <a:cubicBezTo>
                  <a:pt x="5216472" y="3177176"/>
                  <a:pt x="5172255" y="3221393"/>
                  <a:pt x="5117711" y="3221393"/>
                </a:cubicBezTo>
                <a:lnTo>
                  <a:pt x="98763" y="3221393"/>
                </a:lnTo>
                <a:cubicBezTo>
                  <a:pt x="44219" y="3221393"/>
                  <a:pt x="2" y="3177176"/>
                  <a:pt x="2" y="3122632"/>
                </a:cubicBezTo>
                <a:lnTo>
                  <a:pt x="2" y="2878493"/>
                </a:lnTo>
                <a:lnTo>
                  <a:pt x="0" y="2878493"/>
                </a:lnTo>
                <a:lnTo>
                  <a:pt x="0" y="939438"/>
                </a:lnTo>
                <a:lnTo>
                  <a:pt x="0" y="439215"/>
                </a:lnTo>
                <a:lnTo>
                  <a:pt x="0" y="81768"/>
                </a:lnTo>
                <a:cubicBezTo>
                  <a:pt x="0" y="36609"/>
                  <a:pt x="36609" y="0"/>
                  <a:pt x="81769" y="0"/>
                </a:cubicBezTo>
                <a:close/>
              </a:path>
            </a:pathLst>
          </a:custGeom>
          <a:solidFill>
            <a:schemeClr val="lt1"/>
          </a:solidFill>
          <a:ln w="28575" cap="flat" cmpd="sng">
            <a:solidFill>
              <a:schemeClr val="dk2"/>
            </a:solidFill>
            <a:prstDash val="solid"/>
            <a:miter lim="800000"/>
            <a:headEnd type="none" w="sm" len="sm"/>
            <a:tailEnd type="none" w="sm" len="sm"/>
          </a:ln>
          <a:effectLst>
            <a:outerShdw dist="88900" dir="8100000" algn="tr" rotWithShape="0">
              <a:srgbClr val="000000">
                <a:alpha val="14510"/>
              </a:srgbClr>
            </a:outerShdw>
          </a:effectLst>
        </p:spPr>
        <p:txBody>
          <a:bodyPr spcFirstLastPara="1" wrap="square" lIns="68575" tIns="513000"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ko" sz="2100" b="1">
                <a:solidFill>
                  <a:srgbClr val="44546A"/>
                </a:solidFill>
                <a:latin typeface="Do Hyeon"/>
                <a:ea typeface="Do Hyeon"/>
                <a:cs typeface="Do Hyeon"/>
                <a:sym typeface="Do Hyeon"/>
              </a:rPr>
              <a:t>시스템 구성</a:t>
            </a:r>
            <a:endParaRPr sz="500" u="none" strike="noStrike" cap="none">
              <a:solidFill>
                <a:srgbClr val="44546A"/>
              </a:solidFill>
              <a:latin typeface="Do Hyeon"/>
              <a:ea typeface="Do Hyeon"/>
              <a:cs typeface="Do Hyeon"/>
              <a:sym typeface="Do Hyeon"/>
            </a:endParaRPr>
          </a:p>
        </p:txBody>
      </p:sp>
      <p:cxnSp>
        <p:nvCxnSpPr>
          <p:cNvPr id="369" name="Google Shape;369;p56"/>
          <p:cNvCxnSpPr/>
          <p:nvPr/>
        </p:nvCxnSpPr>
        <p:spPr>
          <a:xfrm>
            <a:off x="2669984" y="1437128"/>
            <a:ext cx="783000" cy="0"/>
          </a:xfrm>
          <a:prstGeom prst="straightConnector1">
            <a:avLst/>
          </a:prstGeom>
          <a:noFill/>
          <a:ln w="25400" cap="flat" cmpd="sng">
            <a:solidFill>
              <a:schemeClr val="dk2"/>
            </a:solidFill>
            <a:prstDash val="solid"/>
            <a:miter lim="800000"/>
            <a:headEnd type="none" w="sm" len="sm"/>
            <a:tailEnd type="none" w="sm" len="sm"/>
          </a:ln>
        </p:spPr>
      </p:cxnSp>
      <p:sp>
        <p:nvSpPr>
          <p:cNvPr id="370" name="Google Shape;370;p56"/>
          <p:cNvSpPr txBox="1"/>
          <p:nvPr/>
        </p:nvSpPr>
        <p:spPr>
          <a:xfrm>
            <a:off x="2624177" y="1211036"/>
            <a:ext cx="9048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ko" sz="1100" b="1">
                <a:solidFill>
                  <a:srgbClr val="44546A"/>
                </a:solidFill>
                <a:latin typeface="Noto Sans KR"/>
                <a:ea typeface="Noto Sans KR"/>
                <a:cs typeface="Noto Sans KR"/>
                <a:sym typeface="Noto Sans KR"/>
              </a:rPr>
              <a:t>II</a:t>
            </a:r>
            <a:endParaRPr sz="1100" b="1" i="0" u="none" strike="noStrike" cap="none">
              <a:solidFill>
                <a:srgbClr val="44546A"/>
              </a:solidFill>
              <a:latin typeface="Noto Sans KR"/>
              <a:ea typeface="Noto Sans KR"/>
              <a:cs typeface="Noto Sans KR"/>
              <a:sym typeface="Noto Sans K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4353</Words>
  <Application>Microsoft Office PowerPoint</Application>
  <PresentationFormat>화면 슬라이드 쇼(16:9)</PresentationFormat>
  <Paragraphs>1087</Paragraphs>
  <Slides>70</Slides>
  <Notes>70</Notes>
  <HiddenSlides>0</HiddenSlides>
  <MMClips>0</MMClips>
  <ScaleCrop>false</ScaleCrop>
  <HeadingPairs>
    <vt:vector size="6" baseType="variant">
      <vt:variant>
        <vt:lpstr>사용한 글꼴</vt:lpstr>
      </vt:variant>
      <vt:variant>
        <vt:i4>4</vt:i4>
      </vt:variant>
      <vt:variant>
        <vt:lpstr>테마</vt:lpstr>
      </vt:variant>
      <vt:variant>
        <vt:i4>4</vt:i4>
      </vt:variant>
      <vt:variant>
        <vt:lpstr>슬라이드 제목</vt:lpstr>
      </vt:variant>
      <vt:variant>
        <vt:i4>70</vt:i4>
      </vt:variant>
    </vt:vector>
  </HeadingPairs>
  <TitlesOfParts>
    <vt:vector size="78" baseType="lpstr">
      <vt:lpstr>Arial</vt:lpstr>
      <vt:lpstr>Do Hyeon</vt:lpstr>
      <vt:lpstr>Noto Sans KR</vt:lpstr>
      <vt:lpstr>Malgun Gothic</vt:lpstr>
      <vt:lpstr>Simple Light</vt:lpstr>
      <vt:lpstr>1_Office 테마</vt:lpstr>
      <vt:lpstr>1_Office 테마</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EfficientNet  - learning_rate=1e-4                                  activation function : softmax</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augmentation 및 다양한 데이터셋 구성</vt:lpstr>
      <vt:lpstr>Object detection 모델 선정 </vt:lpstr>
      <vt:lpstr>0fold - best_epoch-189 (train, loss)</vt:lpstr>
      <vt:lpstr>2fold - best_epoch-34 (train, loss)</vt:lpstr>
      <vt:lpstr>4fold - best_epoch-195 (train, loss)  </vt:lpstr>
      <vt:lpstr>epoch 100     activation함수 ????    epoch 200    epoch 300</vt:lpstr>
      <vt:lpstr>카카오 음성 API TTS(Text to Speak) – postman </vt:lpstr>
      <vt:lpstr>RGB led</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정 원지</cp:lastModifiedBy>
  <cp:revision>1</cp:revision>
  <dcterms:modified xsi:type="dcterms:W3CDTF">2022-09-20T01:33:21Z</dcterms:modified>
</cp:coreProperties>
</file>